
<file path=[Content_Types].xml><?xml version="1.0" encoding="utf-8"?>
<Types xmlns="http://schemas.openxmlformats.org/package/2006/content-types">
  <Default Extension="xml" ContentType="application/xml"/>
  <Default Extension="mov" ContentType="video/unknown"/>
  <Default Extension="bin" ContentType="application/vnd.openxmlformats-officedocument.presentationml.printerSettings"/>
  <Default Extension="png" ContentType="image/png"/>
  <Default Extension="jpe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600" r:id="rId2"/>
    <p:sldId id="601" r:id="rId3"/>
    <p:sldId id="568" r:id="rId4"/>
    <p:sldId id="571" r:id="rId5"/>
    <p:sldId id="572" r:id="rId6"/>
    <p:sldId id="607" r:id="rId7"/>
    <p:sldId id="574" r:id="rId8"/>
    <p:sldId id="575" r:id="rId9"/>
    <p:sldId id="602" r:id="rId10"/>
    <p:sldId id="603" r:id="rId11"/>
    <p:sldId id="604" r:id="rId12"/>
    <p:sldId id="606" r:id="rId13"/>
    <p:sldId id="576" r:id="rId14"/>
    <p:sldId id="585" r:id="rId15"/>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88" d="100"/>
          <a:sy n="88" d="100"/>
        </p:scale>
        <p:origin x="-776"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1FF44B53-32B4-5844-882B-60F7FBE1757B}" type="datetime1">
              <a:rPr lang="en-US"/>
              <a:pPr/>
              <a:t>4/25/19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CC05A84-BA18-6A4C-A81F-8C93D1F1057D}" type="slidenum">
              <a:rPr lang="en-US"/>
              <a:pPr/>
              <a:t>‹#›</a:t>
            </a:fld>
            <a:endParaRPr lang="en-US"/>
          </a:p>
        </p:txBody>
      </p:sp>
    </p:spTree>
    <p:extLst>
      <p:ext uri="{BB962C8B-B14F-4D97-AF65-F5344CB8AC3E}">
        <p14:creationId xmlns:p14="http://schemas.microsoft.com/office/powerpoint/2010/main" val="1101541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3F49C3B5-D5DA-A348-9F99-20E5E984AC4A}" type="datetime1">
              <a:rPr lang="en-US"/>
              <a:pPr/>
              <a:t>4/25/19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1C93385-701D-6343-9E9C-E806D9C687F0}" type="slidenum">
              <a:rPr lang="en-US"/>
              <a:pPr/>
              <a:t>‹#›</a:t>
            </a:fld>
            <a:endParaRPr lang="en-US"/>
          </a:p>
        </p:txBody>
      </p:sp>
    </p:spTree>
    <p:extLst>
      <p:ext uri="{BB962C8B-B14F-4D97-AF65-F5344CB8AC3E}">
        <p14:creationId xmlns:p14="http://schemas.microsoft.com/office/powerpoint/2010/main" val="191646598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ＭＳ Ｐゴシック" pitchFamily="-84"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hyperlink" Target="http://www.piney.com/BabNinkasi.html"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 Id="rId3" Type="http://schemas.openxmlformats.org/officeDocument/2006/relationships/hyperlink" Target="http://www.piney.com/BabNinkasi.html"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 Id="rId3" Type="http://schemas.openxmlformats.org/officeDocument/2006/relationships/hyperlink" Target="http://www.piney.com/BabNinkasi.html"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3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3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83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04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BDD44C8E-4173-314C-8901-A5E6AD8902EC}" type="datetime1">
              <a:rPr lang="en-US"/>
              <a:pPr/>
              <a:t>4/25/19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669F8D5-ACD1-2B41-B015-40780BB73C29}" type="slidenum">
              <a:rPr lang="en-US"/>
              <a:pPr/>
              <a:t>‹#›</a:t>
            </a:fld>
            <a:endParaRPr lang="en-US"/>
          </a:p>
        </p:txBody>
      </p:sp>
    </p:spTree>
    <p:extLst>
      <p:ext uri="{BB962C8B-B14F-4D97-AF65-F5344CB8AC3E}">
        <p14:creationId xmlns:p14="http://schemas.microsoft.com/office/powerpoint/2010/main" val="1477223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069EF62-0453-7B44-8B77-F8AA8F233AE1}" type="datetime1">
              <a:rPr lang="en-US"/>
              <a:pPr/>
              <a:t>4/25/19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3FF8786-7E51-0F4E-9EB0-1358EEC9D08E}" type="slidenum">
              <a:rPr lang="en-US"/>
              <a:pPr/>
              <a:t>‹#›</a:t>
            </a:fld>
            <a:endParaRPr lang="en-US"/>
          </a:p>
        </p:txBody>
      </p:sp>
    </p:spTree>
    <p:extLst>
      <p:ext uri="{BB962C8B-B14F-4D97-AF65-F5344CB8AC3E}">
        <p14:creationId xmlns:p14="http://schemas.microsoft.com/office/powerpoint/2010/main" val="552478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D5C2155B-C946-0541-919E-4F13798273E0}" type="datetime1">
              <a:rPr lang="en-US"/>
              <a:pPr/>
              <a:t>4/25/19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FDFA017-E1AC-6F4A-8B77-1F605B42FFC8}" type="slidenum">
              <a:rPr lang="en-US"/>
              <a:pPr/>
              <a:t>‹#›</a:t>
            </a:fld>
            <a:endParaRPr lang="en-US"/>
          </a:p>
        </p:txBody>
      </p:sp>
    </p:spTree>
    <p:extLst>
      <p:ext uri="{BB962C8B-B14F-4D97-AF65-F5344CB8AC3E}">
        <p14:creationId xmlns:p14="http://schemas.microsoft.com/office/powerpoint/2010/main" val="2423989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030B390B-E523-9B4A-A3F0-B821A8D3DA67}" type="datetime1">
              <a:rPr lang="en-US"/>
              <a:pPr/>
              <a:t>4/25/19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1766CF21-5E2E-B145-AF32-B18E8EF97A98}" type="slidenum">
              <a:rPr lang="en-US"/>
              <a:pPr/>
              <a:t>‹#›</a:t>
            </a:fld>
            <a:endParaRPr lang="en-US"/>
          </a:p>
        </p:txBody>
      </p:sp>
    </p:spTree>
    <p:extLst>
      <p:ext uri="{BB962C8B-B14F-4D97-AF65-F5344CB8AC3E}">
        <p14:creationId xmlns:p14="http://schemas.microsoft.com/office/powerpoint/2010/main" val="801702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8B11F1C6-D90E-5243-934A-37B64840A066}" type="datetime1">
              <a:rPr lang="en-US"/>
              <a:pPr/>
              <a:t>4/25/19</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F516217B-5206-1B46-85F3-4393ADFA2104}" type="slidenum">
              <a:rPr lang="en-US"/>
              <a:pPr/>
              <a:t>‹#›</a:t>
            </a:fld>
            <a:endParaRPr lang="en-US"/>
          </a:p>
        </p:txBody>
      </p:sp>
    </p:spTree>
    <p:extLst>
      <p:ext uri="{BB962C8B-B14F-4D97-AF65-F5344CB8AC3E}">
        <p14:creationId xmlns:p14="http://schemas.microsoft.com/office/powerpoint/2010/main" val="3255204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93D3051A-C7AC-5248-B625-29B0DEF3B7DB}" type="datetime1">
              <a:rPr lang="en-US"/>
              <a:pPr/>
              <a:t>4/25/19</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F34EA712-4B6C-B146-9C1D-CA38EE819F3F}" type="slidenum">
              <a:rPr lang="en-US"/>
              <a:pPr/>
              <a:t>‹#›</a:t>
            </a:fld>
            <a:endParaRPr lang="en-US"/>
          </a:p>
        </p:txBody>
      </p:sp>
    </p:spTree>
    <p:extLst>
      <p:ext uri="{BB962C8B-B14F-4D97-AF65-F5344CB8AC3E}">
        <p14:creationId xmlns:p14="http://schemas.microsoft.com/office/powerpoint/2010/main" val="1664864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B7DBD9DD-DA51-744B-B703-5649350FC671}" type="datetime1">
              <a:rPr lang="en-US"/>
              <a:pPr/>
              <a:t>4/25/19</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BBDCBBCC-3611-9748-A4D1-2182BE23A04B}" type="slidenum">
              <a:rPr lang="en-US"/>
              <a:pPr/>
              <a:t>‹#›</a:t>
            </a:fld>
            <a:endParaRPr lang="en-US"/>
          </a:p>
        </p:txBody>
      </p:sp>
    </p:spTree>
    <p:extLst>
      <p:ext uri="{BB962C8B-B14F-4D97-AF65-F5344CB8AC3E}">
        <p14:creationId xmlns:p14="http://schemas.microsoft.com/office/powerpoint/2010/main" val="2278205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0481C7C3-3676-E345-90C4-E03EE51A835C}" type="datetime1">
              <a:rPr lang="en-US"/>
              <a:pPr/>
              <a:t>4/25/19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B89CDAA9-6801-E740-9E20-8E8E1F78F91C}" type="slidenum">
              <a:rPr lang="en-US"/>
              <a:pPr/>
              <a:t>‹#›</a:t>
            </a:fld>
            <a:endParaRPr lang="en-US"/>
          </a:p>
        </p:txBody>
      </p:sp>
    </p:spTree>
    <p:extLst>
      <p:ext uri="{BB962C8B-B14F-4D97-AF65-F5344CB8AC3E}">
        <p14:creationId xmlns:p14="http://schemas.microsoft.com/office/powerpoint/2010/main" val="2901274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3EEF1839-5458-5D4C-A559-F3BDFC363BE1}" type="datetime1">
              <a:rPr lang="en-US"/>
              <a:pPr/>
              <a:t>4/25/19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E563AD8F-FA55-6540-9104-D7A6A679D53D}" type="slidenum">
              <a:rPr lang="en-US"/>
              <a:pPr/>
              <a:t>‹#›</a:t>
            </a:fld>
            <a:endParaRPr lang="en-US"/>
          </a:p>
        </p:txBody>
      </p:sp>
    </p:spTree>
    <p:extLst>
      <p:ext uri="{BB962C8B-B14F-4D97-AF65-F5344CB8AC3E}">
        <p14:creationId xmlns:p14="http://schemas.microsoft.com/office/powerpoint/2010/main" val="3955366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4E28547-8829-DF42-9945-BA8226CF3459}" type="datetime1">
              <a:rPr lang="en-US"/>
              <a:pPr/>
              <a:t>4/25/19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08F1721-6286-BF4C-A638-6BF7C22A54C5}" type="slidenum">
              <a:rPr lang="en-US"/>
              <a:pPr/>
              <a:t>‹#›</a:t>
            </a:fld>
            <a:endParaRPr lang="en-US"/>
          </a:p>
        </p:txBody>
      </p:sp>
    </p:spTree>
    <p:extLst>
      <p:ext uri="{BB962C8B-B14F-4D97-AF65-F5344CB8AC3E}">
        <p14:creationId xmlns:p14="http://schemas.microsoft.com/office/powerpoint/2010/main" val="2784764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063B64B-DD4A-4A43-AB9A-9F233DF51F58}" type="datetime1">
              <a:rPr lang="en-US"/>
              <a:pPr/>
              <a:t>4/25/19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8B5238C-B35A-D74A-9E73-4ECE3FA9A421}" type="slidenum">
              <a:rPr lang="en-US"/>
              <a:pPr/>
              <a:t>‹#›</a:t>
            </a:fld>
            <a:endParaRPr lang="en-US"/>
          </a:p>
        </p:txBody>
      </p:sp>
    </p:spTree>
    <p:extLst>
      <p:ext uri="{BB962C8B-B14F-4D97-AF65-F5344CB8AC3E}">
        <p14:creationId xmlns:p14="http://schemas.microsoft.com/office/powerpoint/2010/main" val="381686962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DB6271AF-B319-E847-9D22-E5B8ACB78CD0}" type="datetime1">
              <a:rPr lang="en-US"/>
              <a:pPr/>
              <a:t>4/25/19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A63430C2-CE55-BB48-8FF2-98B4C9C0568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8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8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1.png"/><Relationship Id="rId5" Type="http://schemas.openxmlformats.org/officeDocument/2006/relationships/hyperlink" Target="https://www.youtube.com/watch?v=9DkB82xLvNE" TargetMode="External"/><Relationship Id="rId6" Type="http://schemas.openxmlformats.org/officeDocument/2006/relationships/image" Target="../media/image2.png"/><Relationship Id="rId1" Type="http://schemas.microsoft.com/office/2007/relationships/media" Target="../media/media1.mov"/><Relationship Id="rId2" Type="http://schemas.openxmlformats.org/officeDocument/2006/relationships/video" Target="../media/media1.mov"/></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3.png"/><Relationship Id="rId1" Type="http://schemas.microsoft.com/office/2007/relationships/media" Target="file://localhost/Users/ronrusay/Desktop/Powerpoint%20&amp;%20Movies/Movies%20a-rjr/TITRATIO.MOV" TargetMode="External"/><Relationship Id="rId2" Type="http://schemas.openxmlformats.org/officeDocument/2006/relationships/video" Target="file://localhost/Users/ronrusay/Desktop/Powerpoint%20&amp;%20Movies/Movies%20a-rjr/TITRATIO.MOV"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ctrTitle"/>
          </p:nvPr>
        </p:nvSpPr>
        <p:spPr>
          <a:xfrm>
            <a:off x="625714" y="-22225"/>
            <a:ext cx="7772400" cy="1470025"/>
          </a:xfrm>
        </p:spPr>
        <p:txBody>
          <a:bodyPr/>
          <a:lstStyle/>
          <a:p>
            <a:r>
              <a:rPr lang="en-US" dirty="0" err="1">
                <a:latin typeface="Calibri" charset="0"/>
                <a:ea typeface="ＭＳ Ｐゴシック" charset="0"/>
                <a:cs typeface="ＭＳ Ｐゴシック" charset="0"/>
              </a:rPr>
              <a:t>Chem</a:t>
            </a:r>
            <a:r>
              <a:rPr lang="en-US" dirty="0">
                <a:latin typeface="Calibri" charset="0"/>
                <a:ea typeface="ＭＳ Ｐゴシック" charset="0"/>
                <a:cs typeface="ＭＳ Ｐゴシック" charset="0"/>
              </a:rPr>
              <a:t> 108: Class/ Lab </a:t>
            </a:r>
            <a:br>
              <a:rPr lang="en-US" dirty="0">
                <a:latin typeface="Calibri" charset="0"/>
                <a:ea typeface="ＭＳ Ｐゴシック" charset="0"/>
                <a:cs typeface="ＭＳ Ｐゴシック" charset="0"/>
              </a:rPr>
            </a:br>
            <a:r>
              <a:rPr lang="en-US" sz="3200" dirty="0">
                <a:latin typeface="Calibri" charset="0"/>
                <a:ea typeface="ＭＳ Ｐゴシック" charset="0"/>
                <a:cs typeface="ＭＳ Ｐゴシック" charset="0"/>
              </a:rPr>
              <a:t>Week </a:t>
            </a:r>
            <a:r>
              <a:rPr lang="en-US" sz="3200" dirty="0" smtClean="0">
                <a:latin typeface="Calibri" pitchFamily="-112" charset="0"/>
              </a:rPr>
              <a:t>14: </a:t>
            </a:r>
            <a:r>
              <a:rPr lang="en-US" sz="3200" dirty="0" smtClean="0">
                <a:latin typeface="Calibri" pitchFamily="-112" charset="0"/>
              </a:rPr>
              <a:t>2019s</a:t>
            </a:r>
            <a:endParaRPr lang="en-US" sz="3200" dirty="0">
              <a:solidFill>
                <a:srgbClr val="FF6600"/>
              </a:solidFill>
              <a:latin typeface="Calibri" pitchFamily="-112" charset="0"/>
            </a:endParaRPr>
          </a:p>
        </p:txBody>
      </p:sp>
      <p:sp>
        <p:nvSpPr>
          <p:cNvPr id="4" name="Rectangle 3"/>
          <p:cNvSpPr/>
          <p:nvPr/>
        </p:nvSpPr>
        <p:spPr>
          <a:xfrm>
            <a:off x="1143000" y="1453277"/>
            <a:ext cx="7239000" cy="2585323"/>
          </a:xfrm>
          <a:prstGeom prst="rect">
            <a:avLst/>
          </a:prstGeom>
        </p:spPr>
        <p:txBody>
          <a:bodyPr>
            <a:spAutoFit/>
          </a:bodyPr>
          <a:lstStyle/>
          <a:p>
            <a:pPr marL="514350" indent="-514350">
              <a:buFont typeface="Arial" charset="0"/>
              <a:buNone/>
            </a:pPr>
            <a:r>
              <a:rPr lang="en-US" i="1" dirty="0" smtClean="0">
                <a:solidFill>
                  <a:srgbClr val="953735"/>
                </a:solidFill>
              </a:rPr>
              <a:t/>
            </a:r>
            <a:br>
              <a:rPr lang="en-US" i="1" dirty="0" smtClean="0">
                <a:solidFill>
                  <a:srgbClr val="953735"/>
                </a:solidFill>
              </a:rPr>
            </a:br>
            <a:endParaRPr lang="en-US" sz="1000" i="1" dirty="0" smtClean="0">
              <a:solidFill>
                <a:srgbClr val="953735"/>
              </a:solidFill>
            </a:endParaRPr>
          </a:p>
          <a:p>
            <a:pPr marL="514350" indent="-514350"/>
            <a:r>
              <a:rPr lang="en-US" i="1" dirty="0" smtClean="0">
                <a:solidFill>
                  <a:srgbClr val="FF0000"/>
                </a:solidFill>
              </a:rPr>
              <a:t>Due Today:</a:t>
            </a:r>
          </a:p>
          <a:p>
            <a:pPr marL="514350" indent="-514350"/>
            <a:r>
              <a:rPr lang="en-US" dirty="0" smtClean="0"/>
              <a:t>1</a:t>
            </a:r>
            <a:r>
              <a:rPr lang="en-US" dirty="0" smtClean="0"/>
              <a:t>) Fluid Exchange (</a:t>
            </a:r>
            <a:r>
              <a:rPr lang="en-US" dirty="0"/>
              <a:t>Handout) </a:t>
            </a:r>
            <a:r>
              <a:rPr lang="en-US" i="1" dirty="0">
                <a:solidFill>
                  <a:srgbClr val="FF0000"/>
                </a:solidFill>
              </a:rPr>
              <a:t/>
            </a:r>
            <a:br>
              <a:rPr lang="en-US" i="1" dirty="0">
                <a:solidFill>
                  <a:srgbClr val="FF0000"/>
                </a:solidFill>
              </a:rPr>
            </a:br>
            <a:endParaRPr lang="en-US" dirty="0"/>
          </a:p>
          <a:p>
            <a:pPr marL="514350" indent="-514350">
              <a:buFont typeface="Arial" charset="0"/>
              <a:buNone/>
            </a:pPr>
            <a:r>
              <a:rPr lang="en-US" dirty="0">
                <a:solidFill>
                  <a:srgbClr val="000000"/>
                </a:solidFill>
              </a:rPr>
              <a:t>2) </a:t>
            </a:r>
            <a:r>
              <a:rPr lang="en-US" dirty="0" smtClean="0">
                <a:solidFill>
                  <a:srgbClr val="000000"/>
                </a:solidFill>
              </a:rPr>
              <a:t>Acid</a:t>
            </a:r>
            <a:r>
              <a:rPr lang="en-US" dirty="0">
                <a:solidFill>
                  <a:srgbClr val="000000"/>
                </a:solidFill>
              </a:rPr>
              <a:t>-</a:t>
            </a:r>
            <a:r>
              <a:rPr lang="en-US" dirty="0" smtClean="0">
                <a:solidFill>
                  <a:srgbClr val="000000"/>
                </a:solidFill>
              </a:rPr>
              <a:t>Base: pH (</a:t>
            </a:r>
            <a:r>
              <a:rPr lang="en-US" dirty="0">
                <a:solidFill>
                  <a:srgbClr val="000000"/>
                </a:solidFill>
              </a:rPr>
              <a:t>Handout) </a:t>
            </a:r>
          </a:p>
          <a:p>
            <a:pPr marL="514350" indent="-514350">
              <a:buFont typeface="Arial" charset="0"/>
              <a:buNone/>
            </a:pPr>
            <a:endParaRPr lang="en-US" sz="800" dirty="0">
              <a:solidFill>
                <a:srgbClr val="BFBFBF"/>
              </a:solidFill>
            </a:endParaRPr>
          </a:p>
          <a:p>
            <a:pPr marL="514350" indent="-514350">
              <a:buFont typeface="Arial" charset="0"/>
              <a:buNone/>
            </a:pPr>
            <a:endParaRPr lang="en-US" dirty="0">
              <a:solidFill>
                <a:srgbClr val="BFBFBF"/>
              </a:solidFill>
            </a:endParaRPr>
          </a:p>
        </p:txBody>
      </p:sp>
      <p:sp>
        <p:nvSpPr>
          <p:cNvPr id="6" name="Rectangle 5"/>
          <p:cNvSpPr>
            <a:spLocks noChangeArrowheads="1"/>
          </p:cNvSpPr>
          <p:nvPr/>
        </p:nvSpPr>
        <p:spPr bwMode="auto">
          <a:xfrm>
            <a:off x="1105012" y="4114800"/>
            <a:ext cx="781038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i="1" dirty="0" smtClean="0">
                <a:solidFill>
                  <a:srgbClr val="FF0000"/>
                </a:solidFill>
              </a:rPr>
              <a:t>Do </a:t>
            </a:r>
            <a:r>
              <a:rPr lang="en-US" i="1" dirty="0">
                <a:solidFill>
                  <a:srgbClr val="FF0000"/>
                </a:solidFill>
              </a:rPr>
              <a:t>Today: </a:t>
            </a:r>
            <a:r>
              <a:rPr lang="en-US" i="1" dirty="0">
                <a:solidFill>
                  <a:srgbClr val="000000"/>
                </a:solidFill>
              </a:rPr>
              <a:t>Laboratory Manual Acid &amp; Base Titration P</a:t>
            </a:r>
            <a:r>
              <a:rPr lang="en-US" i="1" dirty="0" smtClean="0">
                <a:solidFill>
                  <a:srgbClr val="000000"/>
                </a:solidFill>
              </a:rPr>
              <a:t>rocedure (</a:t>
            </a:r>
            <a:r>
              <a:rPr lang="en-US" i="1" dirty="0">
                <a:solidFill>
                  <a:srgbClr val="000000"/>
                </a:solidFill>
              </a:rPr>
              <a:t>pp. 91-93) </a:t>
            </a:r>
          </a:p>
          <a:p>
            <a:endParaRPr lang="en-US" dirty="0" smtClean="0">
              <a:solidFill>
                <a:srgbClr val="FF0000"/>
              </a:solidFill>
            </a:endParaRPr>
          </a:p>
          <a:p>
            <a:r>
              <a:rPr lang="en-US" dirty="0" smtClean="0"/>
              <a:t>Each of you are to take a clean 250 mL </a:t>
            </a:r>
            <a:r>
              <a:rPr lang="en-US" dirty="0" err="1" smtClean="0"/>
              <a:t>erlenmeyer</a:t>
            </a:r>
            <a:r>
              <a:rPr lang="en-US" dirty="0" smtClean="0"/>
              <a:t> flask and place it in the gray plastic tub on the lab’s side bench.</a:t>
            </a:r>
            <a:endParaRPr lang="en-US" dirty="0"/>
          </a:p>
        </p:txBody>
      </p:sp>
      <p:sp>
        <p:nvSpPr>
          <p:cNvPr id="7" name="Rectangle 3"/>
          <p:cNvSpPr>
            <a:spLocks noChangeArrowheads="1"/>
          </p:cNvSpPr>
          <p:nvPr/>
        </p:nvSpPr>
        <p:spPr bwMode="auto">
          <a:xfrm>
            <a:off x="1169193" y="1283017"/>
            <a:ext cx="34528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514350" indent="-514350">
              <a:buFont typeface="Arial" charset="0"/>
              <a:buNone/>
            </a:pPr>
            <a:r>
              <a:rPr lang="en-US" dirty="0"/>
              <a:t>Sign in / Pick up Papers</a:t>
            </a:r>
          </a:p>
        </p:txBody>
      </p:sp>
    </p:spTree>
    <p:extLst>
      <p:ext uri="{BB962C8B-B14F-4D97-AF65-F5344CB8AC3E}">
        <p14:creationId xmlns:p14="http://schemas.microsoft.com/office/powerpoint/2010/main" val="146303676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228600"/>
            <a:ext cx="8229600" cy="1143000"/>
          </a:xfrm>
        </p:spPr>
        <p:txBody>
          <a:bodyPr/>
          <a:lstStyle/>
          <a:p>
            <a:r>
              <a:rPr lang="en-US" dirty="0">
                <a:ea typeface="ＭＳ Ｐゴシック" pitchFamily="-112" charset="-128"/>
                <a:cs typeface="ＭＳ Ｐゴシック" pitchFamily="-112" charset="-128"/>
              </a:rPr>
              <a:t>Neutralization </a:t>
            </a:r>
            <a:r>
              <a:rPr lang="en-US" dirty="0" smtClean="0">
                <a:ea typeface="ＭＳ Ｐゴシック" pitchFamily="-112" charset="-128"/>
                <a:cs typeface="ＭＳ Ｐゴシック" pitchFamily="-112" charset="-128"/>
              </a:rPr>
              <a:t>Reactions</a:t>
            </a:r>
            <a:br>
              <a:rPr lang="en-US" dirty="0" smtClean="0">
                <a:ea typeface="ＭＳ Ｐゴシック" pitchFamily="-112" charset="-128"/>
                <a:cs typeface="ＭＳ Ｐゴシック" pitchFamily="-112" charset="-128"/>
              </a:rPr>
            </a:br>
            <a:r>
              <a:rPr lang="en-US" sz="3200" dirty="0" smtClean="0">
                <a:ea typeface="ＭＳ Ｐゴシック" pitchFamily="-112" charset="-128"/>
                <a:cs typeface="ＭＳ Ｐゴシック" pitchFamily="-112" charset="-128"/>
              </a:rPr>
              <a:t>Titration</a:t>
            </a:r>
            <a:endParaRPr lang="en-US" dirty="0">
              <a:ea typeface="ＭＳ Ｐゴシック" pitchFamily="-112" charset="-128"/>
              <a:cs typeface="ＭＳ Ｐゴシック" pitchFamily="-112" charset="-128"/>
            </a:endParaRPr>
          </a:p>
        </p:txBody>
      </p:sp>
      <p:sp>
        <p:nvSpPr>
          <p:cNvPr id="38915" name="Rectangle 5"/>
          <p:cNvSpPr>
            <a:spLocks noGrp="1" noChangeArrowheads="1"/>
          </p:cNvSpPr>
          <p:nvPr>
            <p:ph type="body" idx="4294967295"/>
          </p:nvPr>
        </p:nvSpPr>
        <p:spPr>
          <a:xfrm flipV="1">
            <a:off x="1371600" y="5181600"/>
            <a:ext cx="6858000" cy="1219200"/>
          </a:xfrm>
        </p:spPr>
        <p:txBody>
          <a:bodyPr/>
          <a:lstStyle/>
          <a:p>
            <a:pPr>
              <a:buFont typeface="Monotype Sorts" pitchFamily="-112" charset="2"/>
              <a:buNone/>
            </a:pPr>
            <a:endParaRPr lang="en-US">
              <a:ea typeface="ＭＳ Ｐゴシック" pitchFamily="-112" charset="-128"/>
              <a:cs typeface="ＭＳ Ｐゴシック" pitchFamily="-112" charset="-128"/>
            </a:endParaRPr>
          </a:p>
          <a:p>
            <a:pPr>
              <a:buFont typeface="Monotype Sorts" pitchFamily="-112" charset="2"/>
              <a:buNone/>
            </a:pPr>
            <a:endParaRPr lang="en-US">
              <a:ea typeface="ＭＳ Ｐゴシック" pitchFamily="-112" charset="-128"/>
              <a:cs typeface="ＭＳ Ｐゴシック" pitchFamily="-112" charset="-128"/>
            </a:endParaRPr>
          </a:p>
          <a:p>
            <a:pPr>
              <a:buFont typeface="Monotype Sorts" pitchFamily="-112" charset="2"/>
              <a:buNone/>
            </a:pPr>
            <a:endParaRPr lang="en-US">
              <a:ea typeface="ＭＳ Ｐゴシック" pitchFamily="-112" charset="-128"/>
              <a:cs typeface="ＭＳ Ｐゴシック" pitchFamily="-112" charset="-128"/>
            </a:endParaRPr>
          </a:p>
          <a:p>
            <a:pPr>
              <a:buFont typeface="Monotype Sorts" pitchFamily="-112" charset="2"/>
              <a:buNone/>
            </a:pPr>
            <a:endParaRPr lang="en-US">
              <a:ea typeface="ＭＳ Ｐゴシック" pitchFamily="-112" charset="-128"/>
              <a:cs typeface="ＭＳ Ｐゴシック" pitchFamily="-112" charset="-128"/>
            </a:endParaRPr>
          </a:p>
          <a:p>
            <a:pPr>
              <a:buFont typeface="Monotype Sorts" pitchFamily="-112" charset="2"/>
              <a:buNone/>
            </a:pPr>
            <a:endParaRPr lang="en-US">
              <a:ea typeface="ＭＳ Ｐゴシック" pitchFamily="-112" charset="-128"/>
              <a:cs typeface="ＭＳ Ｐゴシック" pitchFamily="-112" charset="-128"/>
            </a:endParaRPr>
          </a:p>
          <a:p>
            <a:pPr>
              <a:buFont typeface="Monotype Sorts" pitchFamily="-112" charset="2"/>
              <a:buNone/>
            </a:pPr>
            <a:endParaRPr lang="en-US">
              <a:ea typeface="ＭＳ Ｐゴシック" pitchFamily="-112" charset="-128"/>
              <a:cs typeface="ＭＳ Ｐゴシック" pitchFamily="-112" charset="-128"/>
            </a:endParaRPr>
          </a:p>
          <a:p>
            <a:pPr>
              <a:buFont typeface="Monotype Sorts" pitchFamily="-112" charset="2"/>
              <a:buNone/>
            </a:pPr>
            <a:endParaRPr lang="en-US">
              <a:ea typeface="ＭＳ Ｐゴシック" pitchFamily="-112" charset="-128"/>
              <a:cs typeface="ＭＳ Ｐゴシック" pitchFamily="-112" charset="-128"/>
            </a:endParaRPr>
          </a:p>
        </p:txBody>
      </p:sp>
      <p:grpSp>
        <p:nvGrpSpPr>
          <p:cNvPr id="6" name="Group 21"/>
          <p:cNvGrpSpPr>
            <a:grpSpLocks/>
          </p:cNvGrpSpPr>
          <p:nvPr/>
        </p:nvGrpSpPr>
        <p:grpSpPr bwMode="auto">
          <a:xfrm>
            <a:off x="2124075" y="4419600"/>
            <a:ext cx="4657725" cy="584200"/>
            <a:chOff x="2395537" y="5270500"/>
            <a:chExt cx="4657725" cy="584200"/>
          </a:xfrm>
        </p:grpSpPr>
        <p:sp>
          <p:nvSpPr>
            <p:cNvPr id="7" name="Text Box 9"/>
            <p:cNvSpPr txBox="1">
              <a:spLocks noChangeArrowheads="1"/>
            </p:cNvSpPr>
            <p:nvPr/>
          </p:nvSpPr>
          <p:spPr bwMode="auto">
            <a:xfrm>
              <a:off x="2395537" y="5270500"/>
              <a:ext cx="4657725" cy="584200"/>
            </a:xfrm>
            <a:prstGeom prst="rect">
              <a:avLst/>
            </a:prstGeom>
            <a:noFill/>
            <a:ln w="12700">
              <a:noFill/>
              <a:miter lim="800000"/>
              <a:headEnd/>
              <a:tailEnd/>
            </a:ln>
          </p:spPr>
          <p:txBody>
            <a:bodyPr wrap="none">
              <a:prstTxWarp prst="textNoShape">
                <a:avLst/>
              </a:prstTxWarp>
              <a:spAutoFit/>
            </a:bodyPr>
            <a:lstStyle/>
            <a:p>
              <a:pPr eaLnBrk="0" hangingPunct="0"/>
              <a:r>
                <a:rPr lang="en-US" sz="3200" b="1" i="1" dirty="0" err="1">
                  <a:latin typeface="Helvetica" pitchFamily="-112" charset="0"/>
                </a:rPr>
                <a:t>H</a:t>
              </a:r>
              <a:r>
                <a:rPr lang="en-US" sz="3200" b="1" i="1" baseline="30000" dirty="0" err="1">
                  <a:latin typeface="Helvetica" pitchFamily="-112" charset="0"/>
                </a:rPr>
                <a:t>+</a:t>
              </a:r>
              <a:r>
                <a:rPr lang="en-US" sz="3200" b="1" i="1" baseline="-25000" dirty="0" err="1">
                  <a:latin typeface="Helvetica" pitchFamily="-112" charset="0"/>
                </a:rPr>
                <a:t>(aq</a:t>
              </a:r>
              <a:r>
                <a:rPr lang="en-US" sz="3200" b="1" i="1" baseline="-25000" dirty="0">
                  <a:latin typeface="Helvetica" pitchFamily="-112" charset="0"/>
                </a:rPr>
                <a:t>)</a:t>
              </a:r>
              <a:r>
                <a:rPr lang="en-US" sz="3200" b="1" i="1" dirty="0">
                  <a:latin typeface="Helvetica" pitchFamily="-112" charset="0"/>
                </a:rPr>
                <a:t> + OH </a:t>
              </a:r>
              <a:r>
                <a:rPr lang="en-US" sz="3200" b="1" i="1" baseline="30000" dirty="0">
                  <a:latin typeface="Helvetica" pitchFamily="-112" charset="0"/>
                </a:rPr>
                <a:t>-</a:t>
              </a:r>
              <a:r>
                <a:rPr lang="en-US" sz="3200" b="1" i="1" baseline="-25000" dirty="0">
                  <a:latin typeface="Helvetica" pitchFamily="-112" charset="0"/>
                </a:rPr>
                <a:t>(</a:t>
              </a:r>
              <a:r>
                <a:rPr lang="en-US" sz="3200" b="1" i="1" baseline="-25000" dirty="0" err="1">
                  <a:latin typeface="Helvetica" pitchFamily="-112" charset="0"/>
                </a:rPr>
                <a:t>aq</a:t>
              </a:r>
              <a:r>
                <a:rPr lang="en-US" sz="3200" b="1" i="1" baseline="-25000" dirty="0">
                  <a:latin typeface="Helvetica" pitchFamily="-112" charset="0"/>
                </a:rPr>
                <a:t>) </a:t>
              </a:r>
              <a:r>
                <a:rPr lang="en-US" sz="3200" b="1" i="1" dirty="0">
                  <a:latin typeface="Helvetica" pitchFamily="-112" charset="0"/>
                </a:rPr>
                <a:t>     H</a:t>
              </a:r>
              <a:r>
                <a:rPr lang="en-US" sz="3200" b="1" i="1" baseline="-25000" dirty="0">
                  <a:latin typeface="Helvetica" pitchFamily="-112" charset="0"/>
                </a:rPr>
                <a:t>2</a:t>
              </a:r>
              <a:r>
                <a:rPr lang="en-US" sz="3200" b="1" i="1" dirty="0">
                  <a:latin typeface="Helvetica" pitchFamily="-112" charset="0"/>
                </a:rPr>
                <a:t>O</a:t>
              </a:r>
              <a:r>
                <a:rPr lang="en-US" sz="3200" b="1" i="1" baseline="-25000" dirty="0">
                  <a:latin typeface="Helvetica" pitchFamily="-112" charset="0"/>
                </a:rPr>
                <a:t>(l)</a:t>
              </a:r>
              <a:endParaRPr lang="en-US" b="1" baseline="-25000" dirty="0">
                <a:latin typeface="Times" pitchFamily="-112" charset="0"/>
              </a:endParaRPr>
            </a:p>
          </p:txBody>
        </p:sp>
        <p:cxnSp>
          <p:nvCxnSpPr>
            <p:cNvPr id="8" name="Straight Arrow Connector 21"/>
            <p:cNvCxnSpPr>
              <a:cxnSpLocks noChangeShapeType="1"/>
            </p:cNvCxnSpPr>
            <p:nvPr/>
          </p:nvCxnSpPr>
          <p:spPr bwMode="auto">
            <a:xfrm>
              <a:off x="5257800" y="5613400"/>
              <a:ext cx="533400" cy="1588"/>
            </a:xfrm>
            <a:prstGeom prst="straightConnector1">
              <a:avLst/>
            </a:prstGeom>
            <a:noFill/>
            <a:ln w="12700">
              <a:solidFill>
                <a:schemeClr val="tx1"/>
              </a:solidFill>
              <a:round/>
              <a:headEnd/>
              <a:tailEnd type="arrow" w="med" len="med"/>
            </a:ln>
          </p:spPr>
        </p:cxnSp>
      </p:grpSp>
      <p:pic>
        <p:nvPicPr>
          <p:cNvPr id="11" name="Picture 6" descr="Screen Shot 2018-04-21 at 6.40.27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362200"/>
            <a:ext cx="1901825" cy="146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7">
            <a:hlinkClick r:id="rId5"/>
          </p:cNvPr>
          <p:cNvSpPr>
            <a:spLocks noChangeArrowheads="1"/>
          </p:cNvSpPr>
          <p:nvPr/>
        </p:nvSpPr>
        <p:spPr bwMode="auto">
          <a:xfrm>
            <a:off x="1295400" y="42863"/>
            <a:ext cx="6400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dirty="0"/>
              <a:t>https://</a:t>
            </a:r>
            <a:r>
              <a:rPr lang="en-US" sz="1600" dirty="0" err="1"/>
              <a:t>www.youtube.com</a:t>
            </a:r>
            <a:r>
              <a:rPr lang="en-US" sz="1600" dirty="0"/>
              <a:t>/</a:t>
            </a:r>
            <a:r>
              <a:rPr lang="en-US" sz="1600" dirty="0" err="1"/>
              <a:t>watch?v</a:t>
            </a:r>
            <a:r>
              <a:rPr lang="en-US" sz="1600" dirty="0"/>
              <a:t>=9DkB82xLvNE</a:t>
            </a:r>
          </a:p>
        </p:txBody>
      </p:sp>
      <p:sp>
        <p:nvSpPr>
          <p:cNvPr id="5" name="Rectangle 4"/>
          <p:cNvSpPr/>
          <p:nvPr/>
        </p:nvSpPr>
        <p:spPr>
          <a:xfrm>
            <a:off x="990600" y="1245513"/>
            <a:ext cx="7620000" cy="338554"/>
          </a:xfrm>
          <a:prstGeom prst="rect">
            <a:avLst/>
          </a:prstGeom>
        </p:spPr>
        <p:txBody>
          <a:bodyPr wrap="square">
            <a:spAutoFit/>
          </a:bodyPr>
          <a:lstStyle/>
          <a:p>
            <a:pPr algn="ctr"/>
            <a:r>
              <a:rPr lang="fr-FR" sz="1600" dirty="0"/>
              <a:t>http://</a:t>
            </a:r>
            <a:r>
              <a:rPr lang="fr-FR" sz="1600" dirty="0" err="1"/>
              <a:t>chemconnections.org</a:t>
            </a:r>
            <a:r>
              <a:rPr lang="fr-FR" sz="1600" dirty="0"/>
              <a:t>/</a:t>
            </a:r>
            <a:r>
              <a:rPr lang="fr-FR" sz="1600" dirty="0" err="1"/>
              <a:t>general</a:t>
            </a:r>
            <a:r>
              <a:rPr lang="fr-FR" sz="1600" dirty="0"/>
              <a:t>/</a:t>
            </a:r>
            <a:r>
              <a:rPr lang="fr-FR" sz="1600" dirty="0" err="1"/>
              <a:t>movies</a:t>
            </a:r>
            <a:r>
              <a:rPr lang="fr-FR" sz="1600" dirty="0"/>
              <a:t>/</a:t>
            </a:r>
            <a:r>
              <a:rPr lang="fr-FR" sz="1600" dirty="0" err="1"/>
              <a:t>acidbasetitration.mov</a:t>
            </a:r>
            <a:endParaRPr lang="en-US" sz="1600" dirty="0"/>
          </a:p>
        </p:txBody>
      </p:sp>
      <p:pic>
        <p:nvPicPr>
          <p:cNvPr id="2" name="neutralizationofastrongacid.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997200" y="1676400"/>
            <a:ext cx="3327400" cy="2495550"/>
          </a:xfrm>
          <a:prstGeom prst="rect">
            <a:avLst/>
          </a:prstGeom>
        </p:spPr>
      </p:pic>
      <p:sp>
        <p:nvSpPr>
          <p:cNvPr id="13" name="Text Box 9"/>
          <p:cNvSpPr txBox="1">
            <a:spLocks noChangeArrowheads="1"/>
          </p:cNvSpPr>
          <p:nvPr/>
        </p:nvSpPr>
        <p:spPr bwMode="auto">
          <a:xfrm>
            <a:off x="1905000" y="5435600"/>
            <a:ext cx="5118853" cy="584776"/>
          </a:xfrm>
          <a:prstGeom prst="rect">
            <a:avLst/>
          </a:prstGeom>
          <a:noFill/>
          <a:ln w="12700">
            <a:noFill/>
            <a:miter lim="800000"/>
            <a:headEnd/>
            <a:tailEnd/>
          </a:ln>
        </p:spPr>
        <p:txBody>
          <a:bodyPr wrap="none">
            <a:prstTxWarp prst="textNoShape">
              <a:avLst/>
            </a:prstTxWarp>
            <a:spAutoFit/>
          </a:bodyPr>
          <a:lstStyle/>
          <a:p>
            <a:pPr eaLnBrk="0" hangingPunct="0"/>
            <a:r>
              <a:rPr lang="en-US" sz="3200" b="1" i="1" dirty="0" smtClean="0">
                <a:latin typeface="Helvetica" pitchFamily="-112" charset="0"/>
              </a:rPr>
              <a:t>H</a:t>
            </a:r>
            <a:r>
              <a:rPr lang="en-US" sz="3200" b="1" i="1" baseline="-25000" dirty="0" smtClean="0">
                <a:latin typeface="Helvetica" pitchFamily="-112" charset="0"/>
              </a:rPr>
              <a:t>3</a:t>
            </a:r>
            <a:r>
              <a:rPr lang="en-US" sz="3200" b="1" i="1" dirty="0" smtClean="0">
                <a:latin typeface="Helvetica" pitchFamily="-112" charset="0"/>
              </a:rPr>
              <a:t>O</a:t>
            </a:r>
            <a:r>
              <a:rPr lang="en-US" sz="3200" b="1" i="1" baseline="30000" dirty="0" smtClean="0">
                <a:latin typeface="Helvetica" pitchFamily="-112" charset="0"/>
              </a:rPr>
              <a:t>+</a:t>
            </a:r>
            <a:r>
              <a:rPr lang="en-US" sz="3200" b="1" i="1" baseline="-25000" dirty="0">
                <a:latin typeface="Helvetica" pitchFamily="-112" charset="0"/>
              </a:rPr>
              <a:t>(</a:t>
            </a:r>
            <a:r>
              <a:rPr lang="en-US" sz="3200" b="1" i="1" baseline="-25000" dirty="0" err="1">
                <a:latin typeface="Helvetica" pitchFamily="-112" charset="0"/>
              </a:rPr>
              <a:t>aq</a:t>
            </a:r>
            <a:r>
              <a:rPr lang="en-US" sz="3200" b="1" i="1" baseline="-25000" dirty="0">
                <a:latin typeface="Helvetica" pitchFamily="-112" charset="0"/>
              </a:rPr>
              <a:t>)</a:t>
            </a:r>
            <a:r>
              <a:rPr lang="en-US" sz="3200" b="1" i="1" dirty="0">
                <a:latin typeface="Helvetica" pitchFamily="-112" charset="0"/>
              </a:rPr>
              <a:t> + OH </a:t>
            </a:r>
            <a:r>
              <a:rPr lang="en-US" sz="3200" b="1" i="1" baseline="30000" dirty="0">
                <a:latin typeface="Helvetica" pitchFamily="-112" charset="0"/>
              </a:rPr>
              <a:t>-</a:t>
            </a:r>
            <a:r>
              <a:rPr lang="en-US" sz="3200" b="1" i="1" baseline="-25000" dirty="0">
                <a:latin typeface="Helvetica" pitchFamily="-112" charset="0"/>
              </a:rPr>
              <a:t>(</a:t>
            </a:r>
            <a:r>
              <a:rPr lang="en-US" sz="3200" b="1" i="1" baseline="-25000" dirty="0" err="1">
                <a:latin typeface="Helvetica" pitchFamily="-112" charset="0"/>
              </a:rPr>
              <a:t>aq</a:t>
            </a:r>
            <a:r>
              <a:rPr lang="en-US" sz="3200" b="1" i="1" baseline="-25000" dirty="0">
                <a:latin typeface="Helvetica" pitchFamily="-112" charset="0"/>
              </a:rPr>
              <a:t>) </a:t>
            </a:r>
            <a:r>
              <a:rPr lang="en-US" sz="3200" b="1" i="1" dirty="0">
                <a:latin typeface="Helvetica" pitchFamily="-112" charset="0"/>
              </a:rPr>
              <a:t>     H</a:t>
            </a:r>
            <a:r>
              <a:rPr lang="en-US" sz="3200" b="1" i="1" baseline="-25000" dirty="0">
                <a:latin typeface="Helvetica" pitchFamily="-112" charset="0"/>
              </a:rPr>
              <a:t>2</a:t>
            </a:r>
            <a:r>
              <a:rPr lang="en-US" sz="3200" b="1" i="1" dirty="0">
                <a:latin typeface="Helvetica" pitchFamily="-112" charset="0"/>
              </a:rPr>
              <a:t>O</a:t>
            </a:r>
            <a:r>
              <a:rPr lang="en-US" sz="3200" b="1" i="1" baseline="-25000" dirty="0">
                <a:latin typeface="Helvetica" pitchFamily="-112" charset="0"/>
              </a:rPr>
              <a:t>(l)</a:t>
            </a:r>
            <a:endParaRPr lang="en-US" b="1" baseline="-25000" dirty="0">
              <a:latin typeface="Times" pitchFamily="-112" charset="0"/>
            </a:endParaRPr>
          </a:p>
        </p:txBody>
      </p:sp>
      <p:cxnSp>
        <p:nvCxnSpPr>
          <p:cNvPr id="14" name="Straight Arrow Connector 21"/>
          <p:cNvCxnSpPr>
            <a:cxnSpLocks noChangeShapeType="1"/>
          </p:cNvCxnSpPr>
          <p:nvPr/>
        </p:nvCxnSpPr>
        <p:spPr bwMode="auto">
          <a:xfrm>
            <a:off x="5029200" y="5715000"/>
            <a:ext cx="533400" cy="1588"/>
          </a:xfrm>
          <a:prstGeom prst="straightConnector1">
            <a:avLst/>
          </a:prstGeom>
          <a:noFill/>
          <a:ln w="12700">
            <a:solidFill>
              <a:schemeClr val="tx1"/>
            </a:solidFill>
            <a:round/>
            <a:headEnd/>
            <a:tailEnd type="arrow" w="med" len="med"/>
          </a:ln>
        </p:spPr>
      </p:cxnSp>
    </p:spTree>
    <p:extLst>
      <p:ext uri="{BB962C8B-B14F-4D97-AF65-F5344CB8AC3E}">
        <p14:creationId xmlns:p14="http://schemas.microsoft.com/office/powerpoint/2010/main" val="33734755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atin typeface="Calibri" charset="0"/>
                <a:ea typeface="ＭＳ Ｐゴシック" charset="0"/>
                <a:cs typeface="ＭＳ Ｐゴシック" charset="0"/>
              </a:rPr>
              <a:t>Neutralizations / Titrations</a:t>
            </a:r>
          </a:p>
        </p:txBody>
      </p:sp>
      <p:sp>
        <p:nvSpPr>
          <p:cNvPr id="35843" name="Rectangle 5"/>
          <p:cNvSpPr>
            <a:spLocks noGrp="1" noChangeArrowheads="1"/>
          </p:cNvSpPr>
          <p:nvPr>
            <p:ph type="body" idx="4294967295"/>
          </p:nvPr>
        </p:nvSpPr>
        <p:spPr>
          <a:xfrm flipV="1">
            <a:off x="1371600" y="5181600"/>
            <a:ext cx="6858000" cy="1219200"/>
          </a:xfrm>
        </p:spPr>
        <p:txBody>
          <a:bodyPr/>
          <a:lstStyle/>
          <a:p>
            <a:pPr>
              <a:buFont typeface="Monotype Sorts" charset="0"/>
              <a:buNone/>
            </a:pPr>
            <a:endParaRPr lang="en-US">
              <a:latin typeface="Calibri" charset="0"/>
              <a:ea typeface="ＭＳ Ｐゴシック" charset="0"/>
              <a:cs typeface="ＭＳ Ｐゴシック" charset="0"/>
            </a:endParaRPr>
          </a:p>
          <a:p>
            <a:pPr>
              <a:buFont typeface="Monotype Sorts" charset="0"/>
              <a:buNone/>
            </a:pPr>
            <a:endParaRPr lang="en-US">
              <a:latin typeface="Calibri" charset="0"/>
              <a:ea typeface="ＭＳ Ｐゴシック" charset="0"/>
              <a:cs typeface="ＭＳ Ｐゴシック" charset="0"/>
            </a:endParaRPr>
          </a:p>
          <a:p>
            <a:pPr>
              <a:buFont typeface="Monotype Sorts" charset="0"/>
              <a:buNone/>
            </a:pPr>
            <a:endParaRPr lang="en-US">
              <a:latin typeface="Calibri" charset="0"/>
              <a:ea typeface="ＭＳ Ｐゴシック" charset="0"/>
              <a:cs typeface="ＭＳ Ｐゴシック" charset="0"/>
            </a:endParaRPr>
          </a:p>
          <a:p>
            <a:pPr>
              <a:buFont typeface="Monotype Sorts" charset="0"/>
              <a:buNone/>
            </a:pPr>
            <a:endParaRPr lang="en-US">
              <a:latin typeface="Calibri" charset="0"/>
              <a:ea typeface="ＭＳ Ｐゴシック" charset="0"/>
              <a:cs typeface="ＭＳ Ｐゴシック" charset="0"/>
            </a:endParaRPr>
          </a:p>
          <a:p>
            <a:pPr>
              <a:buFont typeface="Monotype Sorts" charset="0"/>
              <a:buNone/>
            </a:pPr>
            <a:endParaRPr lang="en-US">
              <a:latin typeface="Calibri" charset="0"/>
              <a:ea typeface="ＭＳ Ｐゴシック" charset="0"/>
              <a:cs typeface="ＭＳ Ｐゴシック" charset="0"/>
            </a:endParaRPr>
          </a:p>
          <a:p>
            <a:pPr>
              <a:buFont typeface="Monotype Sorts" charset="0"/>
              <a:buNone/>
            </a:pPr>
            <a:endParaRPr lang="en-US">
              <a:latin typeface="Calibri" charset="0"/>
              <a:ea typeface="ＭＳ Ｐゴシック" charset="0"/>
              <a:cs typeface="ＭＳ Ｐゴシック" charset="0"/>
            </a:endParaRPr>
          </a:p>
          <a:p>
            <a:pPr>
              <a:buFont typeface="Monotype Sorts" charset="0"/>
              <a:buNone/>
            </a:pPr>
            <a:endParaRPr lang="en-US">
              <a:latin typeface="Calibri" charset="0"/>
              <a:ea typeface="ＭＳ Ｐゴシック" charset="0"/>
              <a:cs typeface="ＭＳ Ｐゴシック" charset="0"/>
            </a:endParaRPr>
          </a:p>
        </p:txBody>
      </p:sp>
      <p:sp>
        <p:nvSpPr>
          <p:cNvPr id="35844" name="Text Box 7"/>
          <p:cNvSpPr txBox="1">
            <a:spLocks noChangeArrowheads="1"/>
          </p:cNvSpPr>
          <p:nvPr/>
        </p:nvSpPr>
        <p:spPr bwMode="auto">
          <a:xfrm>
            <a:off x="762000" y="4876800"/>
            <a:ext cx="7848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2800" dirty="0" err="1"/>
              <a:t>Chem</a:t>
            </a:r>
            <a:r>
              <a:rPr lang="en-US" sz="2800" dirty="0"/>
              <a:t> 108 titration: phenolphthalein indicator</a:t>
            </a:r>
          </a:p>
          <a:p>
            <a:pPr algn="ctr"/>
            <a:r>
              <a:rPr lang="en-US" sz="2800" dirty="0" err="1"/>
              <a:t>Chem</a:t>
            </a:r>
            <a:r>
              <a:rPr lang="en-US" sz="2800" dirty="0"/>
              <a:t> 120/121 Titration Curves</a:t>
            </a:r>
          </a:p>
        </p:txBody>
      </p:sp>
      <p:pic>
        <p:nvPicPr>
          <p:cNvPr id="35845" name="TITRATIO.MOV" descr="/Users/ronrusay/Desktop/Powerpoint &amp; Movies/Movies a-rjr/TITRATIO.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2514600" y="1524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70600" fill="hold"/>
                                        <p:tgtEl>
                                          <p:spTgt spid="3584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5845"/>
                </p:tgtEl>
              </p:cMediaNode>
            </p:video>
            <p:seq concurrent="1" nextAc="seek">
              <p:cTn id="8" restart="whenNotActive" fill="hold" evtFilter="cancelBubble" nodeType="interactiveSeq">
                <p:stCondLst>
                  <p:cond evt="onClick" delay="0">
                    <p:tgtEl>
                      <p:spTgt spid="35845"/>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5845"/>
                                        </p:tgtEl>
                                      </p:cBhvr>
                                    </p:cmd>
                                  </p:childTnLst>
                                </p:cTn>
                              </p:par>
                            </p:childTnLst>
                          </p:cTn>
                        </p:par>
                      </p:childTnLst>
                    </p:cTn>
                  </p:par>
                </p:childTnLst>
              </p:cTn>
              <p:nextCondLst>
                <p:cond evt="onClick" delay="0">
                  <p:tgtEl>
                    <p:spTgt spid="3584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4000">
                <a:effectLst>
                  <a:outerShdw blurRad="38100" dist="38100" dir="2700000" algn="tl">
                    <a:srgbClr val="DDDDDD"/>
                  </a:outerShdw>
                </a:effectLst>
                <a:latin typeface="Calibri" charset="0"/>
                <a:ea typeface="ＭＳ Ｐゴシック" charset="0"/>
                <a:cs typeface="ＭＳ Ｐゴシック" charset="0"/>
              </a:rPr>
              <a:t>Aqueous Reactions: Neutralization</a:t>
            </a:r>
            <a:br>
              <a:rPr lang="en-US" sz="4000">
                <a:effectLst>
                  <a:outerShdw blurRad="38100" dist="38100" dir="2700000" algn="tl">
                    <a:srgbClr val="DDDDDD"/>
                  </a:outerShdw>
                </a:effectLst>
                <a:latin typeface="Calibri" charset="0"/>
                <a:ea typeface="ＭＳ Ｐゴシック" charset="0"/>
                <a:cs typeface="ＭＳ Ｐゴシック" charset="0"/>
              </a:rPr>
            </a:br>
            <a:r>
              <a:rPr lang="en-US" sz="4000">
                <a:effectLst>
                  <a:outerShdw blurRad="38100" dist="38100" dir="2700000" algn="tl">
                    <a:srgbClr val="DDDDDD"/>
                  </a:outerShdw>
                </a:effectLst>
                <a:latin typeface="Calibri" charset="0"/>
                <a:ea typeface="ＭＳ Ｐゴシック" charset="0"/>
                <a:cs typeface="ＭＳ Ｐゴシック" charset="0"/>
              </a:rPr>
              <a:t> </a:t>
            </a:r>
            <a:r>
              <a:rPr lang="en-US" sz="2800">
                <a:effectLst>
                  <a:outerShdw blurRad="38100" dist="38100" dir="2700000" algn="tl">
                    <a:srgbClr val="DDDDDD"/>
                  </a:outerShdw>
                </a:effectLst>
                <a:latin typeface="Calibri" charset="0"/>
                <a:ea typeface="ＭＳ Ｐゴシック" charset="0"/>
                <a:cs typeface="ＭＳ Ｐゴシック" charset="0"/>
              </a:rPr>
              <a:t>Net Ionic Equations</a:t>
            </a:r>
          </a:p>
        </p:txBody>
      </p:sp>
      <p:sp>
        <p:nvSpPr>
          <p:cNvPr id="39939" name="Rectangle 3"/>
          <p:cNvSpPr>
            <a:spLocks noGrp="1" noChangeArrowheads="1"/>
          </p:cNvSpPr>
          <p:nvPr>
            <p:ph idx="1"/>
          </p:nvPr>
        </p:nvSpPr>
        <p:spPr/>
        <p:txBody>
          <a:bodyPr/>
          <a:lstStyle/>
          <a:p>
            <a:pPr eaLnBrk="1" hangingPunct="1">
              <a:buFontTx/>
              <a:buNone/>
            </a:pPr>
            <a:r>
              <a:rPr lang="en-US" b="1">
                <a:latin typeface="Calibri" charset="0"/>
                <a:ea typeface="ＭＳ Ｐゴシック" charset="0"/>
                <a:cs typeface="ＭＳ Ｐゴシック" charset="0"/>
              </a:rPr>
              <a:t>HCl</a:t>
            </a:r>
            <a:r>
              <a:rPr lang="en-US" b="1" baseline="-25000">
                <a:latin typeface="Calibri" charset="0"/>
                <a:ea typeface="ＭＳ Ｐゴシック" charset="0"/>
                <a:cs typeface="ＭＳ Ｐゴシック" charset="0"/>
              </a:rPr>
              <a:t>(aq)</a:t>
            </a:r>
            <a:r>
              <a:rPr lang="en-US" b="1">
                <a:latin typeface="Calibri" charset="0"/>
                <a:ea typeface="ＭＳ Ｐゴシック" charset="0"/>
                <a:cs typeface="ＭＳ Ｐゴシック" charset="0"/>
              </a:rPr>
              <a:t> +</a:t>
            </a:r>
            <a:r>
              <a:rPr lang="en-US" b="1" baseline="-25000">
                <a:latin typeface="Calibri" charset="0"/>
                <a:ea typeface="ＭＳ Ｐゴシック" charset="0"/>
                <a:cs typeface="ＭＳ Ｐゴシック" charset="0"/>
              </a:rPr>
              <a:t>  </a:t>
            </a:r>
            <a:r>
              <a:rPr lang="en-US" b="1">
                <a:latin typeface="Calibri" charset="0"/>
                <a:ea typeface="ＭＳ Ｐゴシック" charset="0"/>
                <a:cs typeface="ＭＳ Ｐゴシック" charset="0"/>
              </a:rPr>
              <a:t>NaOH </a:t>
            </a:r>
            <a:r>
              <a:rPr lang="en-US" b="1" baseline="-25000">
                <a:latin typeface="Calibri" charset="0"/>
                <a:ea typeface="ＭＳ Ｐゴシック" charset="0"/>
                <a:cs typeface="ＭＳ Ｐゴシック" charset="0"/>
              </a:rPr>
              <a:t>(aq)</a:t>
            </a:r>
            <a:r>
              <a:rPr lang="en-US" b="1">
                <a:latin typeface="Calibri" charset="0"/>
                <a:ea typeface="ＭＳ Ｐゴシック" charset="0"/>
                <a:cs typeface="ＭＳ Ｐゴシック" charset="0"/>
              </a:rPr>
              <a:t>      NaCl </a:t>
            </a:r>
            <a:r>
              <a:rPr lang="en-US" b="1" baseline="-25000">
                <a:latin typeface="Calibri" charset="0"/>
                <a:ea typeface="ＭＳ Ｐゴシック" charset="0"/>
                <a:cs typeface="ＭＳ Ｐゴシック" charset="0"/>
              </a:rPr>
              <a:t>(aq)</a:t>
            </a:r>
            <a:r>
              <a:rPr lang="en-US" b="1">
                <a:latin typeface="Calibri" charset="0"/>
                <a:ea typeface="ＭＳ Ｐゴシック" charset="0"/>
                <a:cs typeface="ＭＳ Ｐゴシック" charset="0"/>
              </a:rPr>
              <a:t> + H</a:t>
            </a:r>
            <a:r>
              <a:rPr lang="en-US" b="1" baseline="-25000">
                <a:latin typeface="Calibri" charset="0"/>
                <a:ea typeface="ＭＳ Ｐゴシック" charset="0"/>
                <a:cs typeface="ＭＳ Ｐゴシック" charset="0"/>
              </a:rPr>
              <a:t>2</a:t>
            </a:r>
            <a:r>
              <a:rPr lang="en-US" b="1">
                <a:latin typeface="Calibri" charset="0"/>
                <a:ea typeface="ＭＳ Ｐゴシック" charset="0"/>
                <a:cs typeface="ＭＳ Ｐゴシック" charset="0"/>
              </a:rPr>
              <a:t>O</a:t>
            </a:r>
            <a:r>
              <a:rPr lang="en-US" b="1" baseline="-25000">
                <a:latin typeface="Calibri" charset="0"/>
                <a:ea typeface="ＭＳ Ｐゴシック" charset="0"/>
                <a:cs typeface="ＭＳ Ｐゴシック" charset="0"/>
              </a:rPr>
              <a:t>(l)</a:t>
            </a:r>
            <a:endParaRPr lang="en-US" b="1">
              <a:latin typeface="Calibri" charset="0"/>
              <a:ea typeface="ＭＳ Ｐゴシック" charset="0"/>
              <a:cs typeface="ＭＳ Ｐゴシック" charset="0"/>
            </a:endParaRPr>
          </a:p>
          <a:p>
            <a:pPr eaLnBrk="1" hangingPunct="1">
              <a:lnSpc>
                <a:spcPct val="10000"/>
              </a:lnSpc>
            </a:pPr>
            <a:endParaRPr lang="en-US" sz="800" b="1">
              <a:latin typeface="Calibri" charset="0"/>
              <a:ea typeface="ＭＳ Ｐゴシック" charset="0"/>
              <a:cs typeface="ＭＳ Ｐゴシック" charset="0"/>
            </a:endParaRPr>
          </a:p>
          <a:p>
            <a:pPr eaLnBrk="1" hangingPunct="1">
              <a:buFontTx/>
              <a:buNone/>
            </a:pPr>
            <a:endParaRPr lang="en-US" b="1" baseline="-25000">
              <a:latin typeface="Calibri" charset="0"/>
              <a:ea typeface="ＭＳ Ｐゴシック" charset="0"/>
              <a:cs typeface="ＭＳ Ｐゴシック" charset="0"/>
            </a:endParaRPr>
          </a:p>
        </p:txBody>
      </p:sp>
      <p:cxnSp>
        <p:nvCxnSpPr>
          <p:cNvPr id="39940" name="Straight Arrow Connector 9"/>
          <p:cNvCxnSpPr>
            <a:cxnSpLocks noChangeShapeType="1"/>
          </p:cNvCxnSpPr>
          <p:nvPr/>
        </p:nvCxnSpPr>
        <p:spPr bwMode="auto">
          <a:xfrm>
            <a:off x="3429000" y="19050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2" name="Group 21"/>
          <p:cNvGrpSpPr>
            <a:grpSpLocks/>
          </p:cNvGrpSpPr>
          <p:nvPr/>
        </p:nvGrpSpPr>
        <p:grpSpPr bwMode="auto">
          <a:xfrm>
            <a:off x="2438400" y="5562600"/>
            <a:ext cx="4657725" cy="584200"/>
            <a:chOff x="2438400" y="5562600"/>
            <a:chExt cx="4657725" cy="584200"/>
          </a:xfrm>
        </p:grpSpPr>
        <p:sp>
          <p:nvSpPr>
            <p:cNvPr id="39952" name="Text Box 9"/>
            <p:cNvSpPr txBox="1">
              <a:spLocks noChangeArrowheads="1"/>
            </p:cNvSpPr>
            <p:nvPr/>
          </p:nvSpPr>
          <p:spPr bwMode="auto">
            <a:xfrm>
              <a:off x="2438400" y="55626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i="1" dirty="0">
                  <a:latin typeface="Helvetica" charset="0"/>
                </a:rPr>
                <a:t>H</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a:t>
              </a:r>
              <a:r>
                <a:rPr lang="en-US" sz="3200" b="1" i="1" dirty="0">
                  <a:latin typeface="Helvetica" charset="0"/>
                </a:rPr>
                <a:t> + OH </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 </a:t>
              </a:r>
              <a:r>
                <a:rPr lang="en-US" sz="3200" b="1" i="1" dirty="0">
                  <a:latin typeface="Helvetica" charset="0"/>
                </a:rPr>
                <a:t>     H</a:t>
              </a:r>
              <a:r>
                <a:rPr lang="en-US" sz="3200" b="1" i="1" baseline="-25000" dirty="0">
                  <a:latin typeface="Helvetica" charset="0"/>
                </a:rPr>
                <a:t>2</a:t>
              </a:r>
              <a:r>
                <a:rPr lang="en-US" sz="3200" b="1" i="1" dirty="0">
                  <a:latin typeface="Helvetica" charset="0"/>
                </a:rPr>
                <a:t>O</a:t>
              </a:r>
              <a:r>
                <a:rPr lang="en-US" sz="3200" b="1" i="1" baseline="-25000" dirty="0">
                  <a:latin typeface="Helvetica" charset="0"/>
                </a:rPr>
                <a:t>(l)</a:t>
              </a:r>
              <a:endParaRPr lang="en-US" b="1" baseline="-25000" dirty="0">
                <a:latin typeface="Times" charset="0"/>
              </a:endParaRPr>
            </a:p>
          </p:txBody>
        </p:sp>
        <p:cxnSp>
          <p:nvCxnSpPr>
            <p:cNvPr id="39953" name="Straight Arrow Connector 21"/>
            <p:cNvCxnSpPr>
              <a:cxnSpLocks noChangeShapeType="1"/>
            </p:cNvCxnSpPr>
            <p:nvPr/>
          </p:nvCxnSpPr>
          <p:spPr bwMode="auto">
            <a:xfrm>
              <a:off x="5257800" y="5867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pic>
        <p:nvPicPr>
          <p:cNvPr id="16" name="Picture 15" descr="Screen Shot 2017-10-06 at 7.33.5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4191000"/>
            <a:ext cx="7035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Line 7"/>
          <p:cNvSpPr>
            <a:spLocks noChangeShapeType="1"/>
          </p:cNvSpPr>
          <p:nvPr/>
        </p:nvSpPr>
        <p:spPr bwMode="auto">
          <a:xfrm flipV="1">
            <a:off x="1295400" y="42672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Line 7"/>
          <p:cNvSpPr>
            <a:spLocks noChangeShapeType="1"/>
          </p:cNvSpPr>
          <p:nvPr/>
        </p:nvSpPr>
        <p:spPr bwMode="auto">
          <a:xfrm flipV="1">
            <a:off x="1295400" y="48768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7"/>
          <p:cNvSpPr>
            <a:spLocks noChangeShapeType="1"/>
          </p:cNvSpPr>
          <p:nvPr/>
        </p:nvSpPr>
        <p:spPr bwMode="auto">
          <a:xfrm flipV="1">
            <a:off x="5715000" y="42672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Line 7"/>
          <p:cNvSpPr>
            <a:spLocks noChangeShapeType="1"/>
          </p:cNvSpPr>
          <p:nvPr/>
        </p:nvSpPr>
        <p:spPr bwMode="auto">
          <a:xfrm flipV="1">
            <a:off x="2743200" y="48006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21" name="Picture 20" descr="Screen Shot 2017-10-06 at 7.37.23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2565400"/>
            <a:ext cx="50800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8" name="TextBox 13"/>
          <p:cNvSpPr txBox="1">
            <a:spLocks noChangeArrowheads="1"/>
          </p:cNvSpPr>
          <p:nvPr/>
        </p:nvSpPr>
        <p:spPr bwMode="auto">
          <a:xfrm>
            <a:off x="304800" y="2209800"/>
            <a:ext cx="1447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dirty="0" smtClean="0"/>
              <a:t>strong acid</a:t>
            </a:r>
            <a:endParaRPr lang="en-US" sz="1800" dirty="0"/>
          </a:p>
        </p:txBody>
      </p:sp>
      <p:sp>
        <p:nvSpPr>
          <p:cNvPr id="39949" name="TextBox 14"/>
          <p:cNvSpPr txBox="1">
            <a:spLocks noChangeArrowheads="1"/>
          </p:cNvSpPr>
          <p:nvPr/>
        </p:nvSpPr>
        <p:spPr bwMode="auto">
          <a:xfrm>
            <a:off x="19050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base</a:t>
            </a:r>
          </a:p>
        </p:txBody>
      </p:sp>
      <p:sp>
        <p:nvSpPr>
          <p:cNvPr id="39950" name="TextBox 21"/>
          <p:cNvSpPr txBox="1">
            <a:spLocks noChangeArrowheads="1"/>
          </p:cNvSpPr>
          <p:nvPr/>
        </p:nvSpPr>
        <p:spPr bwMode="auto">
          <a:xfrm>
            <a:off x="39624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salt</a:t>
            </a:r>
          </a:p>
        </p:txBody>
      </p:sp>
      <p:sp>
        <p:nvSpPr>
          <p:cNvPr id="39951" name="TextBox 22"/>
          <p:cNvSpPr txBox="1">
            <a:spLocks noChangeArrowheads="1"/>
          </p:cNvSpPr>
          <p:nvPr/>
        </p:nvSpPr>
        <p:spPr bwMode="auto">
          <a:xfrm>
            <a:off x="57150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water</a:t>
            </a:r>
          </a:p>
        </p:txBody>
      </p:sp>
      <p:grpSp>
        <p:nvGrpSpPr>
          <p:cNvPr id="5" name="Group 4"/>
          <p:cNvGrpSpPr/>
          <p:nvPr/>
        </p:nvGrpSpPr>
        <p:grpSpPr>
          <a:xfrm>
            <a:off x="5562600" y="4701098"/>
            <a:ext cx="3461043" cy="2008967"/>
            <a:chOff x="5562600" y="4701098"/>
            <a:chExt cx="3461043" cy="2008967"/>
          </a:xfrm>
        </p:grpSpPr>
        <p:pic>
          <p:nvPicPr>
            <p:cNvPr id="3" name="Picture 2" descr="Screen Shot 2019-04-26 at 7.58.39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9157" y="4701098"/>
              <a:ext cx="1994486" cy="1473200"/>
            </a:xfrm>
            <a:prstGeom prst="rect">
              <a:avLst/>
            </a:prstGeom>
          </p:spPr>
        </p:pic>
        <p:sp>
          <p:nvSpPr>
            <p:cNvPr id="4" name="TextBox 3"/>
            <p:cNvSpPr txBox="1"/>
            <p:nvPr/>
          </p:nvSpPr>
          <p:spPr>
            <a:xfrm>
              <a:off x="5562600" y="6248400"/>
              <a:ext cx="3440685" cy="461665"/>
            </a:xfrm>
            <a:prstGeom prst="rect">
              <a:avLst/>
            </a:prstGeom>
            <a:noFill/>
          </p:spPr>
          <p:txBody>
            <a:bodyPr wrap="square" rtlCol="0">
              <a:spAutoFit/>
            </a:bodyPr>
            <a:lstStyle/>
            <a:p>
              <a:r>
                <a:rPr lang="en-US" sz="2000" b="1" dirty="0" smtClean="0"/>
                <a:t>Equivalence point: </a:t>
              </a:r>
              <a:r>
                <a:rPr lang="en-US" b="1" dirty="0" smtClean="0"/>
                <a:t>pH = 7</a:t>
              </a:r>
              <a:endParaRPr lang="en-US" b="1" dirty="0"/>
            </a:p>
          </p:txBody>
        </p:sp>
      </p:grpSp>
      <p:grpSp>
        <p:nvGrpSpPr>
          <p:cNvPr id="6" name="Group 5"/>
          <p:cNvGrpSpPr/>
          <p:nvPr/>
        </p:nvGrpSpPr>
        <p:grpSpPr>
          <a:xfrm>
            <a:off x="6972300" y="1752600"/>
            <a:ext cx="2057400" cy="2438400"/>
            <a:chOff x="6972300" y="1752600"/>
            <a:chExt cx="2057400" cy="2438400"/>
          </a:xfrm>
        </p:grpSpPr>
        <p:pic>
          <p:nvPicPr>
            <p:cNvPr id="22" name="Picture 4" descr="FG16_007.JPG                                                   000001A1BLB ART AS OF 6/7              B35DC62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72300" y="2819400"/>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22"/>
            <p:cNvSpPr txBox="1"/>
            <p:nvPr/>
          </p:nvSpPr>
          <p:spPr>
            <a:xfrm>
              <a:off x="7510569" y="1752600"/>
              <a:ext cx="1134483" cy="1015663"/>
            </a:xfrm>
            <a:prstGeom prst="rect">
              <a:avLst/>
            </a:prstGeom>
            <a:noFill/>
          </p:spPr>
          <p:txBody>
            <a:bodyPr wrap="none" rtlCol="0">
              <a:spAutoFit/>
            </a:bodyPr>
            <a:lstStyle/>
            <a:p>
              <a:r>
                <a:rPr lang="en-US" sz="1800" dirty="0" smtClean="0"/>
                <a:t>Titration</a:t>
              </a:r>
            </a:p>
            <a:p>
              <a:r>
                <a:rPr lang="en-US" sz="1800" dirty="0" smtClean="0"/>
                <a:t>end point</a:t>
              </a:r>
            </a:p>
            <a:p>
              <a:r>
                <a:rPr lang="en-US" dirty="0" smtClean="0"/>
                <a:t>pH &gt; 7</a:t>
              </a:r>
              <a:endParaRPr lang="en-US" dirty="0"/>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0-#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0-#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0-#ppt_w/2"/>
                                          </p:val>
                                        </p:tav>
                                        <p:tav tm="100000">
                                          <p:val>
                                            <p:strVal val="#ppt_x"/>
                                          </p:val>
                                        </p:tav>
                                      </p:tavLst>
                                    </p:anim>
                                    <p:anim calcmode="lin" valueType="num">
                                      <p:cBhvr additive="base">
                                        <p:cTn id="34"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4000">
                <a:effectLst>
                  <a:outerShdw blurRad="38100" dist="38100" dir="2700000" algn="tl">
                    <a:srgbClr val="DDDDDD"/>
                  </a:outerShdw>
                </a:effectLst>
                <a:latin typeface="Calibri" charset="0"/>
                <a:ea typeface="ＭＳ Ｐゴシック" charset="0"/>
                <a:cs typeface="ＭＳ Ｐゴシック" charset="0"/>
              </a:rPr>
              <a:t>Aqueous Reactions: Neutralization</a:t>
            </a:r>
            <a:br>
              <a:rPr lang="en-US" sz="4000">
                <a:effectLst>
                  <a:outerShdw blurRad="38100" dist="38100" dir="2700000" algn="tl">
                    <a:srgbClr val="DDDDDD"/>
                  </a:outerShdw>
                </a:effectLst>
                <a:latin typeface="Calibri" charset="0"/>
                <a:ea typeface="ＭＳ Ｐゴシック" charset="0"/>
                <a:cs typeface="ＭＳ Ｐゴシック" charset="0"/>
              </a:rPr>
            </a:br>
            <a:r>
              <a:rPr lang="en-US" sz="4000">
                <a:effectLst>
                  <a:outerShdw blurRad="38100" dist="38100" dir="2700000" algn="tl">
                    <a:srgbClr val="DDDDDD"/>
                  </a:outerShdw>
                </a:effectLst>
                <a:latin typeface="Calibri" charset="0"/>
                <a:ea typeface="ＭＳ Ｐゴシック" charset="0"/>
                <a:cs typeface="ＭＳ Ｐゴシック" charset="0"/>
              </a:rPr>
              <a:t> </a:t>
            </a:r>
            <a:r>
              <a:rPr lang="en-US" sz="2800">
                <a:effectLst>
                  <a:outerShdw blurRad="38100" dist="38100" dir="2700000" algn="tl">
                    <a:srgbClr val="DDDDDD"/>
                  </a:outerShdw>
                </a:effectLst>
                <a:latin typeface="Calibri" charset="0"/>
                <a:ea typeface="ＭＳ Ｐゴシック" charset="0"/>
                <a:cs typeface="ＭＳ Ｐゴシック" charset="0"/>
              </a:rPr>
              <a:t>Net Ionic Equations</a:t>
            </a:r>
          </a:p>
        </p:txBody>
      </p:sp>
      <p:sp>
        <p:nvSpPr>
          <p:cNvPr id="41987" name="Rectangle 3"/>
          <p:cNvSpPr>
            <a:spLocks noGrp="1" noChangeArrowheads="1"/>
          </p:cNvSpPr>
          <p:nvPr>
            <p:ph idx="1"/>
          </p:nvPr>
        </p:nvSpPr>
        <p:spPr>
          <a:xfrm>
            <a:off x="457200" y="1600200"/>
            <a:ext cx="8686800" cy="4525963"/>
          </a:xfrm>
        </p:spPr>
        <p:txBody>
          <a:bodyPr/>
          <a:lstStyle/>
          <a:p>
            <a:pPr eaLnBrk="1" hangingPunct="1">
              <a:buFontTx/>
              <a:buNone/>
            </a:pPr>
            <a:r>
              <a:rPr lang="en-US" dirty="0">
                <a:latin typeface="Calibri" charset="0"/>
                <a:ea typeface="ＭＳ Ｐゴシック" charset="0"/>
                <a:cs typeface="ＭＳ Ｐゴシック" charset="0"/>
              </a:rPr>
              <a:t>CH</a:t>
            </a:r>
            <a:r>
              <a:rPr lang="en-US" baseline="-25000" dirty="0">
                <a:latin typeface="Calibri" charset="0"/>
                <a:ea typeface="ＭＳ Ｐゴシック" charset="0"/>
                <a:cs typeface="ＭＳ Ｐゴシック" charset="0"/>
              </a:rPr>
              <a:t>3</a:t>
            </a:r>
            <a:r>
              <a:rPr lang="en-US" dirty="0">
                <a:latin typeface="Calibri" charset="0"/>
                <a:ea typeface="ＭＳ Ｐゴシック" charset="0"/>
                <a:cs typeface="ＭＳ Ｐゴシック" charset="0"/>
              </a:rPr>
              <a:t>COO</a:t>
            </a:r>
            <a:r>
              <a:rPr lang="en-US" b="1" dirty="0">
                <a:latin typeface="Calibri" charset="0"/>
                <a:ea typeface="ＭＳ Ｐゴシック" charset="0"/>
                <a:cs typeface="ＭＳ Ｐゴシック" charset="0"/>
              </a:rPr>
              <a:t>H</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  </a:t>
            </a:r>
            <a:r>
              <a:rPr lang="en-US" b="1" dirty="0" err="1">
                <a:latin typeface="Calibri" charset="0"/>
                <a:ea typeface="ＭＳ Ｐゴシック" charset="0"/>
                <a:cs typeface="ＭＳ Ｐゴシック" charset="0"/>
              </a:rPr>
              <a:t>NaOH</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r>
              <a:rPr lang="en-US" dirty="0">
                <a:latin typeface="Calibri" charset="0"/>
                <a:ea typeface="ＭＳ Ｐゴシック" charset="0"/>
                <a:cs typeface="ＭＳ Ｐゴシック" charset="0"/>
              </a:rPr>
              <a:t>CH</a:t>
            </a:r>
            <a:r>
              <a:rPr lang="en-US" baseline="-25000" dirty="0">
                <a:latin typeface="Calibri" charset="0"/>
                <a:ea typeface="ＭＳ Ｐゴシック" charset="0"/>
                <a:cs typeface="ＭＳ Ｐゴシック" charset="0"/>
              </a:rPr>
              <a:t>3</a:t>
            </a:r>
            <a:r>
              <a:rPr lang="en-US" dirty="0">
                <a:latin typeface="Calibri" charset="0"/>
                <a:ea typeface="ＭＳ Ｐゴシック" charset="0"/>
                <a:cs typeface="ＭＳ Ｐゴシック" charset="0"/>
              </a:rPr>
              <a:t>COO</a:t>
            </a:r>
            <a:r>
              <a:rPr lang="en-US" b="1" dirty="0">
                <a:latin typeface="Calibri" charset="0"/>
                <a:ea typeface="ＭＳ Ｐゴシック" charset="0"/>
                <a:cs typeface="ＭＳ Ｐゴシック" charset="0"/>
              </a:rPr>
              <a:t>Na </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H</a:t>
            </a:r>
            <a:r>
              <a:rPr lang="en-US" b="1" baseline="-25000" dirty="0">
                <a:latin typeface="Calibri" charset="0"/>
                <a:ea typeface="ＭＳ Ｐゴシック" charset="0"/>
                <a:cs typeface="ＭＳ Ｐゴシック" charset="0"/>
              </a:rPr>
              <a:t>2</a:t>
            </a:r>
            <a:r>
              <a:rPr lang="en-US" b="1" dirty="0">
                <a:latin typeface="Calibri" charset="0"/>
                <a:ea typeface="ＭＳ Ｐゴシック" charset="0"/>
                <a:cs typeface="ＭＳ Ｐゴシック" charset="0"/>
              </a:rPr>
              <a:t>O</a:t>
            </a:r>
            <a:r>
              <a:rPr lang="en-US" b="1" baseline="-25000" dirty="0">
                <a:latin typeface="Calibri" charset="0"/>
                <a:ea typeface="ＭＳ Ｐゴシック" charset="0"/>
                <a:cs typeface="ＭＳ Ｐゴシック" charset="0"/>
              </a:rPr>
              <a:t>(l)</a:t>
            </a:r>
            <a:endParaRPr lang="en-US" b="1" dirty="0">
              <a:latin typeface="Calibri" charset="0"/>
              <a:ea typeface="ＭＳ Ｐゴシック" charset="0"/>
              <a:cs typeface="ＭＳ Ｐゴシック" charset="0"/>
            </a:endParaRPr>
          </a:p>
          <a:p>
            <a:pPr eaLnBrk="1" hangingPunct="1">
              <a:lnSpc>
                <a:spcPct val="10000"/>
              </a:lnSpc>
            </a:pPr>
            <a:endParaRPr lang="en-US" sz="800" b="1" dirty="0">
              <a:latin typeface="Calibri" charset="0"/>
              <a:ea typeface="ＭＳ Ｐゴシック" charset="0"/>
              <a:cs typeface="ＭＳ Ｐゴシック" charset="0"/>
            </a:endParaRPr>
          </a:p>
          <a:p>
            <a:pPr eaLnBrk="1" hangingPunct="1">
              <a:buFontTx/>
              <a:buNone/>
            </a:pPr>
            <a:endParaRPr lang="en-US" dirty="0">
              <a:latin typeface="Calibri" charset="0"/>
              <a:ea typeface="ＭＳ Ｐゴシック" charset="0"/>
              <a:cs typeface="ＭＳ Ｐゴシック" charset="0"/>
            </a:endParaRPr>
          </a:p>
          <a:p>
            <a:pPr eaLnBrk="1" hangingPunct="1">
              <a:buFontTx/>
              <a:buNone/>
            </a:pPr>
            <a:r>
              <a:rPr lang="en-US" dirty="0">
                <a:latin typeface="Calibri" charset="0"/>
                <a:ea typeface="ＭＳ Ｐゴシック" charset="0"/>
                <a:cs typeface="ＭＳ Ｐゴシック" charset="0"/>
              </a:rPr>
              <a:t>CH</a:t>
            </a:r>
            <a:r>
              <a:rPr lang="en-US" baseline="-25000" dirty="0">
                <a:latin typeface="Calibri" charset="0"/>
                <a:ea typeface="ＭＳ Ｐゴシック" charset="0"/>
                <a:cs typeface="ＭＳ Ｐゴシック" charset="0"/>
              </a:rPr>
              <a:t>3</a:t>
            </a:r>
            <a:r>
              <a:rPr lang="en-US" dirty="0">
                <a:latin typeface="Calibri" charset="0"/>
                <a:ea typeface="ＭＳ Ｐゴシック" charset="0"/>
                <a:cs typeface="ＭＳ Ｐゴシック" charset="0"/>
              </a:rPr>
              <a:t>COO-</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H</a:t>
            </a:r>
            <a:r>
              <a:rPr lang="en-US" b="1" baseline="30000" dirty="0">
                <a:latin typeface="Calibri" charset="0"/>
                <a:ea typeface="ＭＳ Ｐゴシック" charset="0"/>
                <a:cs typeface="ＭＳ Ｐゴシック" charset="0"/>
              </a:rPr>
              <a:t>+</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  </a:t>
            </a:r>
            <a:r>
              <a:rPr lang="en-US" b="1" dirty="0">
                <a:latin typeface="Calibri" charset="0"/>
                <a:ea typeface="ＭＳ Ｐゴシック" charset="0"/>
                <a:cs typeface="ＭＳ Ｐゴシック" charset="0"/>
              </a:rPr>
              <a:t>Na</a:t>
            </a:r>
            <a:r>
              <a:rPr lang="en-US" b="1" baseline="30000" dirty="0">
                <a:latin typeface="Calibri" charset="0"/>
                <a:ea typeface="ＭＳ Ｐゴシック" charset="0"/>
                <a:cs typeface="ＭＳ Ｐゴシック" charset="0"/>
              </a:rPr>
              <a:t>+</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OH</a:t>
            </a:r>
            <a:r>
              <a:rPr lang="en-US" b="1" baseline="30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br>
              <a:rPr lang="en-US" b="1" dirty="0">
                <a:latin typeface="Calibri" charset="0"/>
                <a:ea typeface="ＭＳ Ｐゴシック" charset="0"/>
                <a:cs typeface="ＭＳ Ｐゴシック" charset="0"/>
              </a:rPr>
            </a:br>
            <a:r>
              <a:rPr lang="en-US" dirty="0">
                <a:latin typeface="Calibri" charset="0"/>
                <a:ea typeface="ＭＳ Ｐゴシック" charset="0"/>
                <a:cs typeface="ＭＳ Ｐゴシック" charset="0"/>
              </a:rPr>
              <a:t>CH</a:t>
            </a:r>
            <a:r>
              <a:rPr lang="en-US" baseline="-25000" dirty="0">
                <a:latin typeface="Calibri" charset="0"/>
                <a:ea typeface="ＭＳ Ｐゴシック" charset="0"/>
                <a:cs typeface="ＭＳ Ｐゴシック" charset="0"/>
              </a:rPr>
              <a:t>3</a:t>
            </a:r>
            <a:r>
              <a:rPr lang="en-US" dirty="0">
                <a:latin typeface="Calibri" charset="0"/>
                <a:ea typeface="ＭＳ Ｐゴシック" charset="0"/>
                <a:cs typeface="ＭＳ Ｐゴシック" charset="0"/>
              </a:rPr>
              <a:t>COO-</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Na</a:t>
            </a:r>
            <a:r>
              <a:rPr lang="en-US" b="1" baseline="30000" dirty="0">
                <a:latin typeface="Calibri" charset="0"/>
                <a:ea typeface="ＭＳ Ｐゴシック" charset="0"/>
                <a:cs typeface="ＭＳ Ｐゴシック" charset="0"/>
              </a:rPr>
              <a:t>+</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H</a:t>
            </a:r>
            <a:r>
              <a:rPr lang="en-US" b="1" baseline="-25000" dirty="0">
                <a:latin typeface="Calibri" charset="0"/>
                <a:ea typeface="ＭＳ Ｐゴシック" charset="0"/>
                <a:cs typeface="ＭＳ Ｐゴシック" charset="0"/>
              </a:rPr>
              <a:t>2</a:t>
            </a:r>
            <a:r>
              <a:rPr lang="en-US" b="1" dirty="0">
                <a:latin typeface="Calibri" charset="0"/>
                <a:ea typeface="ＭＳ Ｐゴシック" charset="0"/>
                <a:cs typeface="ＭＳ Ｐゴシック" charset="0"/>
              </a:rPr>
              <a:t>O</a:t>
            </a:r>
            <a:r>
              <a:rPr lang="en-US" b="1" baseline="-25000" dirty="0">
                <a:latin typeface="Calibri" charset="0"/>
                <a:ea typeface="ＭＳ Ｐゴシック" charset="0"/>
                <a:cs typeface="ＭＳ Ｐゴシック" charset="0"/>
              </a:rPr>
              <a:t>(l)</a:t>
            </a:r>
          </a:p>
        </p:txBody>
      </p:sp>
      <p:grpSp>
        <p:nvGrpSpPr>
          <p:cNvPr id="2" name="Group 21"/>
          <p:cNvGrpSpPr>
            <a:grpSpLocks/>
          </p:cNvGrpSpPr>
          <p:nvPr/>
        </p:nvGrpSpPr>
        <p:grpSpPr bwMode="auto">
          <a:xfrm>
            <a:off x="533400" y="4231265"/>
            <a:ext cx="4657725" cy="584200"/>
            <a:chOff x="2157412" y="5270500"/>
            <a:chExt cx="4657725" cy="584200"/>
          </a:xfrm>
        </p:grpSpPr>
        <p:sp>
          <p:nvSpPr>
            <p:cNvPr id="42003" name="Text Box 9"/>
            <p:cNvSpPr txBox="1">
              <a:spLocks noChangeArrowheads="1"/>
            </p:cNvSpPr>
            <p:nvPr/>
          </p:nvSpPr>
          <p:spPr bwMode="auto">
            <a:xfrm>
              <a:off x="2157412" y="52705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i="1" dirty="0">
                  <a:latin typeface="Helvetica" charset="0"/>
                </a:rPr>
                <a:t>H</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a:t>
              </a:r>
              <a:r>
                <a:rPr lang="en-US" sz="3200" b="1" i="1" dirty="0">
                  <a:latin typeface="Helvetica" charset="0"/>
                </a:rPr>
                <a:t> + OH </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 </a:t>
              </a:r>
              <a:r>
                <a:rPr lang="en-US" sz="3200" b="1" i="1" dirty="0">
                  <a:latin typeface="Helvetica" charset="0"/>
                </a:rPr>
                <a:t>     H</a:t>
              </a:r>
              <a:r>
                <a:rPr lang="en-US" sz="3200" b="1" i="1" baseline="-25000" dirty="0">
                  <a:latin typeface="Helvetica" charset="0"/>
                </a:rPr>
                <a:t>2</a:t>
              </a:r>
              <a:r>
                <a:rPr lang="en-US" sz="3200" b="1" i="1" dirty="0">
                  <a:latin typeface="Helvetica" charset="0"/>
                </a:rPr>
                <a:t>O</a:t>
              </a:r>
              <a:r>
                <a:rPr lang="en-US" sz="3200" b="1" i="1" baseline="-25000" dirty="0">
                  <a:latin typeface="Helvetica" charset="0"/>
                </a:rPr>
                <a:t>(l)</a:t>
              </a:r>
              <a:endParaRPr lang="en-US" b="1" baseline="-25000" dirty="0">
                <a:latin typeface="Times" charset="0"/>
              </a:endParaRPr>
            </a:p>
          </p:txBody>
        </p:sp>
        <p:cxnSp>
          <p:nvCxnSpPr>
            <p:cNvPr id="42004" name="Straight Arrow Connector 21"/>
            <p:cNvCxnSpPr>
              <a:cxnSpLocks noChangeShapeType="1"/>
            </p:cNvCxnSpPr>
            <p:nvPr/>
          </p:nvCxnSpPr>
          <p:spPr bwMode="auto">
            <a:xfrm>
              <a:off x="4900612" y="5613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17" name="Line 7"/>
          <p:cNvSpPr>
            <a:spLocks noChangeShapeType="1"/>
          </p:cNvSpPr>
          <p:nvPr/>
        </p:nvSpPr>
        <p:spPr bwMode="auto">
          <a:xfrm flipV="1">
            <a:off x="1295400" y="28194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Line 7"/>
          <p:cNvSpPr>
            <a:spLocks noChangeShapeType="1"/>
          </p:cNvSpPr>
          <p:nvPr/>
        </p:nvSpPr>
        <p:spPr bwMode="auto">
          <a:xfrm flipV="1">
            <a:off x="1295400" y="33528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7"/>
          <p:cNvSpPr>
            <a:spLocks noChangeShapeType="1"/>
          </p:cNvSpPr>
          <p:nvPr/>
        </p:nvSpPr>
        <p:spPr bwMode="auto">
          <a:xfrm flipV="1">
            <a:off x="4191000" y="28194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Line 7"/>
          <p:cNvSpPr>
            <a:spLocks noChangeShapeType="1"/>
          </p:cNvSpPr>
          <p:nvPr/>
        </p:nvSpPr>
        <p:spPr bwMode="auto">
          <a:xfrm flipV="1">
            <a:off x="3086100" y="33528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41993" name="Straight Arrow Connector 9"/>
          <p:cNvCxnSpPr>
            <a:cxnSpLocks noChangeShapeType="1"/>
          </p:cNvCxnSpPr>
          <p:nvPr/>
        </p:nvCxnSpPr>
        <p:spPr bwMode="auto">
          <a:xfrm>
            <a:off x="4191000" y="1906588"/>
            <a:ext cx="533400" cy="158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41994" name="Straight Arrow Connector 9"/>
          <p:cNvCxnSpPr>
            <a:cxnSpLocks noChangeShapeType="1"/>
          </p:cNvCxnSpPr>
          <p:nvPr/>
        </p:nvCxnSpPr>
        <p:spPr bwMode="auto">
          <a:xfrm>
            <a:off x="6829425" y="31242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41995" name="TextBox 22"/>
          <p:cNvSpPr txBox="1">
            <a:spLocks noChangeArrowheads="1"/>
          </p:cNvSpPr>
          <p:nvPr/>
        </p:nvSpPr>
        <p:spPr bwMode="auto">
          <a:xfrm>
            <a:off x="771524" y="2209800"/>
            <a:ext cx="13620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dirty="0" smtClean="0"/>
              <a:t>weak acid</a:t>
            </a:r>
            <a:endParaRPr lang="en-US" sz="1800" dirty="0"/>
          </a:p>
        </p:txBody>
      </p:sp>
      <p:sp>
        <p:nvSpPr>
          <p:cNvPr id="41996" name="TextBox 23"/>
          <p:cNvSpPr txBox="1">
            <a:spLocks noChangeArrowheads="1"/>
          </p:cNvSpPr>
          <p:nvPr/>
        </p:nvSpPr>
        <p:spPr bwMode="auto">
          <a:xfrm>
            <a:off x="30861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base</a:t>
            </a:r>
          </a:p>
        </p:txBody>
      </p:sp>
      <p:sp>
        <p:nvSpPr>
          <p:cNvPr id="41997" name="TextBox 24"/>
          <p:cNvSpPr txBox="1">
            <a:spLocks noChangeArrowheads="1"/>
          </p:cNvSpPr>
          <p:nvPr/>
        </p:nvSpPr>
        <p:spPr bwMode="auto">
          <a:xfrm>
            <a:off x="51435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salt</a:t>
            </a:r>
          </a:p>
        </p:txBody>
      </p:sp>
      <p:sp>
        <p:nvSpPr>
          <p:cNvPr id="41998" name="TextBox 25"/>
          <p:cNvSpPr txBox="1">
            <a:spLocks noChangeArrowheads="1"/>
          </p:cNvSpPr>
          <p:nvPr/>
        </p:nvSpPr>
        <p:spPr bwMode="auto">
          <a:xfrm>
            <a:off x="74676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water</a:t>
            </a:r>
          </a:p>
        </p:txBody>
      </p:sp>
      <p:grpSp>
        <p:nvGrpSpPr>
          <p:cNvPr id="3" name="Group 29"/>
          <p:cNvGrpSpPr>
            <a:grpSpLocks/>
          </p:cNvGrpSpPr>
          <p:nvPr/>
        </p:nvGrpSpPr>
        <p:grpSpPr bwMode="auto">
          <a:xfrm>
            <a:off x="228600" y="5180013"/>
            <a:ext cx="7071968" cy="1077218"/>
            <a:chOff x="1056644" y="5179368"/>
            <a:chExt cx="7073185" cy="1078112"/>
          </a:xfrm>
        </p:grpSpPr>
        <p:sp>
          <p:nvSpPr>
            <p:cNvPr id="27" name="Rectangle 26"/>
            <p:cNvSpPr/>
            <p:nvPr/>
          </p:nvSpPr>
          <p:spPr>
            <a:xfrm>
              <a:off x="1056644" y="5179368"/>
              <a:ext cx="7073185" cy="1078112"/>
            </a:xfrm>
            <a:prstGeom prst="rect">
              <a:avLst/>
            </a:prstGeom>
          </p:spPr>
          <p:txBody>
            <a:bodyPr wrap="none">
              <a:spAutoFit/>
            </a:bodyPr>
            <a:lstStyle/>
            <a:p>
              <a:r>
                <a:rPr lang="en-US" dirty="0">
                  <a:effectLst>
                    <a:outerShdw blurRad="38100" dist="38100" dir="2700000" algn="tl">
                      <a:srgbClr val="DDDDDD"/>
                    </a:outerShdw>
                  </a:effectLst>
                </a:rPr>
                <a:t>Same Net Ionic Equation (NIE) </a:t>
              </a:r>
              <a:r>
                <a:rPr lang="en-US" sz="2000" b="1" dirty="0">
                  <a:effectLst>
                    <a:outerShdw blurRad="38100" dist="38100" dir="2700000" algn="tl">
                      <a:srgbClr val="DDDDDD"/>
                    </a:outerShdw>
                  </a:effectLst>
                </a:rPr>
                <a:t>for any </a:t>
              </a:r>
              <a:r>
                <a:rPr lang="en-US" sz="2000" b="1" dirty="0" smtClean="0">
                  <a:effectLst>
                    <a:outerShdw blurRad="38100" dist="38100" dir="2700000" algn="tl">
                      <a:srgbClr val="DDDDDD"/>
                    </a:outerShdw>
                  </a:effectLst>
                </a:rPr>
                <a:t>neutralization</a:t>
              </a:r>
              <a:endParaRPr lang="en-US" sz="2000" b="1" dirty="0">
                <a:effectLst>
                  <a:outerShdw blurRad="38100" dist="38100" dir="2700000" algn="tl">
                    <a:srgbClr val="DDDDDD"/>
                  </a:outerShdw>
                </a:effectLst>
              </a:endParaRPr>
            </a:p>
            <a:p>
              <a:r>
                <a:rPr lang="en-US" dirty="0" err="1">
                  <a:effectLst>
                    <a:outerShdw blurRad="38100" dist="38100" dir="2700000" algn="tl">
                      <a:srgbClr val="DDDDDD"/>
                    </a:outerShdw>
                  </a:effectLst>
                </a:rPr>
                <a:t>Eg</a:t>
              </a:r>
              <a:r>
                <a:rPr lang="en-US" dirty="0">
                  <a:effectLst>
                    <a:outerShdw blurRad="38100" dist="38100" dir="2700000" algn="tl">
                      <a:srgbClr val="DDDDDD"/>
                    </a:outerShdw>
                  </a:effectLst>
                </a:rPr>
                <a:t>. H</a:t>
              </a:r>
              <a:r>
                <a:rPr lang="en-US" baseline="-25000" dirty="0">
                  <a:effectLst>
                    <a:outerShdw blurRad="38100" dist="38100" dir="2700000" algn="tl">
                      <a:srgbClr val="DDDDDD"/>
                    </a:outerShdw>
                  </a:effectLst>
                </a:rPr>
                <a:t>2</a:t>
              </a:r>
              <a:r>
                <a:rPr lang="en-US" dirty="0">
                  <a:effectLst>
                    <a:outerShdw blurRad="38100" dist="38100" dir="2700000" algn="tl">
                      <a:srgbClr val="DDDDDD"/>
                    </a:outerShdw>
                  </a:effectLst>
                </a:rPr>
                <a:t>SO</a:t>
              </a:r>
              <a:r>
                <a:rPr lang="en-US" baseline="-25000" dirty="0">
                  <a:effectLst>
                    <a:outerShdw blurRad="38100" dist="38100" dir="2700000" algn="tl">
                      <a:srgbClr val="DDDDDD"/>
                    </a:outerShdw>
                  </a:effectLst>
                </a:rPr>
                <a:t>4</a:t>
              </a:r>
              <a:r>
                <a:rPr lang="en-US" dirty="0">
                  <a:effectLst>
                    <a:outerShdw blurRad="38100" dist="38100" dir="2700000" algn="tl">
                      <a:srgbClr val="DDDDDD"/>
                    </a:outerShdw>
                  </a:effectLst>
                </a:rPr>
                <a:t>         2 </a:t>
              </a:r>
              <a:r>
                <a:rPr lang="en-US" b="1" i="1" dirty="0">
                  <a:latin typeface="Helvetica" charset="0"/>
                </a:rPr>
                <a:t>H</a:t>
              </a:r>
              <a:r>
                <a:rPr lang="en-US" b="1" i="1" baseline="30000" dirty="0">
                  <a:latin typeface="Helvetica" charset="0"/>
                </a:rPr>
                <a:t>+</a:t>
              </a:r>
              <a:r>
                <a:rPr lang="en-US" b="1" i="1" baseline="-25000" dirty="0">
                  <a:latin typeface="Helvetica" charset="0"/>
                </a:rPr>
                <a:t>(</a:t>
              </a:r>
              <a:r>
                <a:rPr lang="en-US" b="1" i="1" baseline="-25000" dirty="0" err="1">
                  <a:latin typeface="Helvetica" charset="0"/>
                </a:rPr>
                <a:t>aq</a:t>
              </a:r>
              <a:r>
                <a:rPr lang="en-US" b="1" i="1" baseline="-25000" dirty="0">
                  <a:latin typeface="Helvetica" charset="0"/>
                </a:rPr>
                <a:t>)</a:t>
              </a:r>
              <a:r>
                <a:rPr lang="en-US" b="1" i="1" dirty="0">
                  <a:latin typeface="Helvetica" charset="0"/>
                </a:rPr>
                <a:t> + </a:t>
              </a:r>
              <a:r>
                <a:rPr lang="en-US" dirty="0">
                  <a:latin typeface="Helvetica" charset="0"/>
                </a:rPr>
                <a:t>2</a:t>
              </a:r>
              <a:r>
                <a:rPr lang="en-US" b="1" i="1" dirty="0">
                  <a:latin typeface="Helvetica" charset="0"/>
                </a:rPr>
                <a:t> OH </a:t>
              </a:r>
              <a:r>
                <a:rPr lang="en-US" b="1" i="1" baseline="30000" dirty="0">
                  <a:latin typeface="Helvetica" charset="0"/>
                </a:rPr>
                <a:t>-</a:t>
              </a:r>
              <a:r>
                <a:rPr lang="en-US" b="1" i="1" baseline="-25000" dirty="0">
                  <a:latin typeface="Helvetica" charset="0"/>
                </a:rPr>
                <a:t>(</a:t>
              </a:r>
              <a:r>
                <a:rPr lang="en-US" b="1" i="1" baseline="-25000" dirty="0" err="1">
                  <a:latin typeface="Helvetica" charset="0"/>
                </a:rPr>
                <a:t>aq</a:t>
              </a:r>
              <a:r>
                <a:rPr lang="en-US" b="1" i="1" baseline="-25000" dirty="0">
                  <a:latin typeface="Helvetica" charset="0"/>
                </a:rPr>
                <a:t>) </a:t>
              </a:r>
              <a:r>
                <a:rPr lang="en-US" b="1" i="1" dirty="0">
                  <a:latin typeface="Helvetica" charset="0"/>
                </a:rPr>
                <a:t>    </a:t>
              </a:r>
              <a:r>
                <a:rPr lang="en-US" dirty="0">
                  <a:latin typeface="Helvetica" charset="0"/>
                </a:rPr>
                <a:t>2</a:t>
              </a:r>
              <a:r>
                <a:rPr lang="en-US" b="1" i="1" dirty="0">
                  <a:latin typeface="Helvetica" charset="0"/>
                </a:rPr>
                <a:t> H</a:t>
              </a:r>
              <a:r>
                <a:rPr lang="en-US" b="1" i="1" baseline="-25000" dirty="0">
                  <a:latin typeface="Helvetica" charset="0"/>
                </a:rPr>
                <a:t>2</a:t>
              </a:r>
              <a:r>
                <a:rPr lang="en-US" b="1" i="1" dirty="0">
                  <a:latin typeface="Helvetica" charset="0"/>
                </a:rPr>
                <a:t>O</a:t>
              </a:r>
              <a:r>
                <a:rPr lang="en-US" b="1" i="1" baseline="-25000" dirty="0">
                  <a:latin typeface="Helvetica" charset="0"/>
                </a:rPr>
                <a:t>(l)</a:t>
              </a:r>
              <a:endParaRPr lang="en-US" b="1" baseline="-25000" dirty="0">
                <a:latin typeface="Times" charset="0"/>
              </a:endParaRPr>
            </a:p>
            <a:p>
              <a:endParaRPr lang="en-US" baseline="-25000" dirty="0"/>
            </a:p>
          </p:txBody>
        </p:sp>
        <p:cxnSp>
          <p:nvCxnSpPr>
            <p:cNvPr id="42002" name="Straight Arrow Connector 21"/>
            <p:cNvCxnSpPr>
              <a:cxnSpLocks noChangeShapeType="1"/>
            </p:cNvCxnSpPr>
            <p:nvPr/>
          </p:nvCxnSpPr>
          <p:spPr bwMode="auto">
            <a:xfrm>
              <a:off x="5562600" y="57912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9" name="TextBox 28"/>
          <p:cNvSpPr txBox="1">
            <a:spLocks noChangeArrowheads="1"/>
          </p:cNvSpPr>
          <p:nvPr/>
        </p:nvSpPr>
        <p:spPr bwMode="auto">
          <a:xfrm>
            <a:off x="2271713" y="5722938"/>
            <a:ext cx="46196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__________________________</a:t>
            </a:r>
          </a:p>
          <a:p>
            <a:pPr algn="ctr" eaLnBrk="1" hangingPunct="1"/>
            <a:r>
              <a:rPr lang="en-US" dirty="0"/>
              <a:t>2</a:t>
            </a:r>
          </a:p>
        </p:txBody>
      </p:sp>
      <p:grpSp>
        <p:nvGrpSpPr>
          <p:cNvPr id="4" name="Group 3"/>
          <p:cNvGrpSpPr/>
          <p:nvPr/>
        </p:nvGrpSpPr>
        <p:grpSpPr>
          <a:xfrm>
            <a:off x="5662613" y="3657600"/>
            <a:ext cx="3203759" cy="1371600"/>
            <a:chOff x="5662613" y="3657600"/>
            <a:chExt cx="3203759" cy="1371600"/>
          </a:xfrm>
        </p:grpSpPr>
        <p:pic>
          <p:nvPicPr>
            <p:cNvPr id="21" name="Picture 4" descr="FG16_007.JPG                                                   000001A1BLB ART AS OF 6/7              B35DC62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2613" y="3657600"/>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p:cNvSpPr txBox="1"/>
            <p:nvPr/>
          </p:nvSpPr>
          <p:spPr>
            <a:xfrm>
              <a:off x="7731889" y="3962400"/>
              <a:ext cx="1134483" cy="1015663"/>
            </a:xfrm>
            <a:prstGeom prst="rect">
              <a:avLst/>
            </a:prstGeom>
            <a:noFill/>
          </p:spPr>
          <p:txBody>
            <a:bodyPr wrap="none" rtlCol="0">
              <a:spAutoFit/>
            </a:bodyPr>
            <a:lstStyle/>
            <a:p>
              <a:r>
                <a:rPr lang="en-US" sz="1800" dirty="0" smtClean="0"/>
                <a:t>Titration</a:t>
              </a:r>
            </a:p>
            <a:p>
              <a:r>
                <a:rPr lang="en-US" sz="1800" dirty="0"/>
                <a:t>e</a:t>
              </a:r>
              <a:r>
                <a:rPr lang="en-US" sz="1800" dirty="0" smtClean="0"/>
                <a:t>nd point</a:t>
              </a:r>
            </a:p>
            <a:p>
              <a:r>
                <a:rPr lang="en-US" dirty="0" smtClean="0"/>
                <a:t>pH &gt; 7</a:t>
              </a:r>
              <a:endParaRPr lang="en-US" dirty="0"/>
            </a:p>
          </p:txBody>
        </p:sp>
      </p:grpSp>
      <p:sp>
        <p:nvSpPr>
          <p:cNvPr id="24" name="TextBox 23"/>
          <p:cNvSpPr txBox="1"/>
          <p:nvPr/>
        </p:nvSpPr>
        <p:spPr>
          <a:xfrm>
            <a:off x="5562600" y="6248400"/>
            <a:ext cx="3440685" cy="461665"/>
          </a:xfrm>
          <a:prstGeom prst="rect">
            <a:avLst/>
          </a:prstGeom>
          <a:noFill/>
        </p:spPr>
        <p:txBody>
          <a:bodyPr wrap="square" rtlCol="0">
            <a:spAutoFit/>
          </a:bodyPr>
          <a:lstStyle/>
          <a:p>
            <a:r>
              <a:rPr lang="en-US" sz="2000" dirty="0" smtClean="0"/>
              <a:t>Equivalence point: </a:t>
            </a:r>
            <a:r>
              <a:rPr lang="en-US" b="1" dirty="0" smtClean="0"/>
              <a:t>pH = ?</a:t>
            </a:r>
            <a:endParaRPr lang="en-US" b="1"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0-#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9"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4000" dirty="0">
                <a:effectLst>
                  <a:outerShdw blurRad="38100" dist="38100" dir="2700000" algn="tl">
                    <a:srgbClr val="DDDDDD"/>
                  </a:outerShdw>
                </a:effectLst>
                <a:latin typeface="Calibri" charset="0"/>
                <a:ea typeface="ＭＳ Ｐゴシック" charset="0"/>
                <a:cs typeface="ＭＳ Ｐゴシック" charset="0"/>
              </a:rPr>
              <a:t>Aqueous Reactions: Neutralization</a:t>
            </a:r>
            <a:br>
              <a:rPr lang="en-US" sz="4000" dirty="0">
                <a:effectLst>
                  <a:outerShdw blurRad="38100" dist="38100" dir="2700000" algn="tl">
                    <a:srgbClr val="DDDDDD"/>
                  </a:outerShdw>
                </a:effectLst>
                <a:latin typeface="Calibri" charset="0"/>
                <a:ea typeface="ＭＳ Ｐゴシック" charset="0"/>
                <a:cs typeface="ＭＳ Ｐゴシック" charset="0"/>
              </a:rPr>
            </a:br>
            <a:r>
              <a:rPr lang="en-US" sz="4000" dirty="0">
                <a:effectLst>
                  <a:outerShdw blurRad="38100" dist="38100" dir="2700000" algn="tl">
                    <a:srgbClr val="DDDDDD"/>
                  </a:outerShdw>
                </a:effectLst>
                <a:latin typeface="Calibri" charset="0"/>
                <a:ea typeface="ＭＳ Ｐゴシック" charset="0"/>
                <a:cs typeface="ＭＳ Ｐゴシック" charset="0"/>
              </a:rPr>
              <a:t> </a:t>
            </a:r>
            <a:r>
              <a:rPr lang="en-US" sz="3200" dirty="0" smtClean="0">
                <a:solidFill>
                  <a:srgbClr val="0000FF"/>
                </a:solidFill>
                <a:effectLst>
                  <a:outerShdw blurRad="38100" dist="38100" dir="2700000" algn="tl">
                    <a:srgbClr val="DDDDDD"/>
                  </a:outerShdw>
                </a:effectLst>
                <a:latin typeface="Calibri" charset="0"/>
                <a:ea typeface="ＭＳ Ｐゴシック" charset="0"/>
                <a:cs typeface="ＭＳ Ｐゴシック" charset="0"/>
              </a:rPr>
              <a:t>Salt </a:t>
            </a:r>
            <a:r>
              <a:rPr lang="en-US" sz="3200" dirty="0" smtClean="0">
                <a:effectLst>
                  <a:outerShdw blurRad="38100" dist="38100" dir="2700000" algn="tl">
                    <a:srgbClr val="DDDDDD"/>
                  </a:outerShdw>
                </a:effectLst>
                <a:latin typeface="Calibri" charset="0"/>
                <a:ea typeface="ＭＳ Ｐゴシック" charset="0"/>
                <a:cs typeface="ＭＳ Ｐゴシック" charset="0"/>
              </a:rPr>
              <a:t>in this case is a </a:t>
            </a:r>
            <a:r>
              <a:rPr lang="en-US" sz="2800" dirty="0" smtClean="0">
                <a:solidFill>
                  <a:srgbClr val="0000FF"/>
                </a:solidFill>
                <a:effectLst>
                  <a:outerShdw blurRad="38100" dist="38100" dir="2700000" algn="tl">
                    <a:srgbClr val="DDDDDD"/>
                  </a:outerShdw>
                </a:effectLst>
                <a:latin typeface="Calibri" charset="0"/>
                <a:ea typeface="ＭＳ Ｐゴシック" charset="0"/>
                <a:cs typeface="ＭＳ Ｐゴシック" charset="0"/>
              </a:rPr>
              <a:t>Weak Base</a:t>
            </a:r>
            <a:endParaRPr lang="en-US" sz="2800" dirty="0">
              <a:solidFill>
                <a:srgbClr val="0000FF"/>
              </a:solidFill>
              <a:effectLst>
                <a:outerShdw blurRad="38100" dist="38100" dir="2700000" algn="tl">
                  <a:srgbClr val="DDDDDD"/>
                </a:outerShdw>
              </a:effectLst>
              <a:latin typeface="Calibri" charset="0"/>
              <a:ea typeface="ＭＳ Ｐゴシック" charset="0"/>
              <a:cs typeface="ＭＳ Ｐゴシック" charset="0"/>
            </a:endParaRPr>
          </a:p>
        </p:txBody>
      </p:sp>
      <p:sp>
        <p:nvSpPr>
          <p:cNvPr id="41987" name="Rectangle 3"/>
          <p:cNvSpPr>
            <a:spLocks noGrp="1" noChangeArrowheads="1"/>
          </p:cNvSpPr>
          <p:nvPr>
            <p:ph idx="1"/>
          </p:nvPr>
        </p:nvSpPr>
        <p:spPr>
          <a:xfrm>
            <a:off x="457200" y="1600200"/>
            <a:ext cx="8686800" cy="4525963"/>
          </a:xfrm>
        </p:spPr>
        <p:txBody>
          <a:bodyPr/>
          <a:lstStyle/>
          <a:p>
            <a:pPr eaLnBrk="1" hangingPunct="1">
              <a:buFontTx/>
              <a:buNone/>
            </a:pPr>
            <a:r>
              <a:rPr lang="en-US" dirty="0">
                <a:latin typeface="Calibri" charset="0"/>
                <a:ea typeface="ＭＳ Ｐゴシック" charset="0"/>
                <a:cs typeface="ＭＳ Ｐゴシック" charset="0"/>
              </a:rPr>
              <a:t>CH</a:t>
            </a:r>
            <a:r>
              <a:rPr lang="en-US" baseline="-25000" dirty="0">
                <a:latin typeface="Calibri" charset="0"/>
                <a:ea typeface="ＭＳ Ｐゴシック" charset="0"/>
                <a:cs typeface="ＭＳ Ｐゴシック" charset="0"/>
              </a:rPr>
              <a:t>3</a:t>
            </a:r>
            <a:r>
              <a:rPr lang="en-US" dirty="0">
                <a:latin typeface="Calibri" charset="0"/>
                <a:ea typeface="ＭＳ Ｐゴシック" charset="0"/>
                <a:cs typeface="ＭＳ Ｐゴシック" charset="0"/>
              </a:rPr>
              <a:t>COO</a:t>
            </a:r>
            <a:r>
              <a:rPr lang="en-US" b="1" dirty="0">
                <a:latin typeface="Calibri" charset="0"/>
                <a:ea typeface="ＭＳ Ｐゴシック" charset="0"/>
                <a:cs typeface="ＭＳ Ｐゴシック" charset="0"/>
              </a:rPr>
              <a:t>H</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  </a:t>
            </a:r>
            <a:r>
              <a:rPr lang="en-US" b="1" dirty="0" err="1">
                <a:latin typeface="Calibri" charset="0"/>
                <a:ea typeface="ＭＳ Ｐゴシック" charset="0"/>
                <a:cs typeface="ＭＳ Ｐゴシック" charset="0"/>
              </a:rPr>
              <a:t>NaOH</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r>
              <a:rPr lang="en-US" dirty="0">
                <a:solidFill>
                  <a:srgbClr val="0000FF"/>
                </a:solidFill>
                <a:latin typeface="Calibri" charset="0"/>
                <a:ea typeface="ＭＳ Ｐゴシック" charset="0"/>
                <a:cs typeface="ＭＳ Ｐゴシック" charset="0"/>
              </a:rPr>
              <a:t>CH</a:t>
            </a:r>
            <a:r>
              <a:rPr lang="en-US" baseline="-25000" dirty="0">
                <a:solidFill>
                  <a:srgbClr val="0000FF"/>
                </a:solidFill>
                <a:latin typeface="Calibri" charset="0"/>
                <a:ea typeface="ＭＳ Ｐゴシック" charset="0"/>
                <a:cs typeface="ＭＳ Ｐゴシック" charset="0"/>
              </a:rPr>
              <a:t>3</a:t>
            </a:r>
            <a:r>
              <a:rPr lang="en-US" dirty="0">
                <a:solidFill>
                  <a:srgbClr val="0000FF"/>
                </a:solidFill>
                <a:latin typeface="Calibri" charset="0"/>
                <a:ea typeface="ＭＳ Ｐゴシック" charset="0"/>
                <a:cs typeface="ＭＳ Ｐゴシック" charset="0"/>
              </a:rPr>
              <a:t>COO</a:t>
            </a:r>
            <a:r>
              <a:rPr lang="en-US" b="1" dirty="0">
                <a:solidFill>
                  <a:srgbClr val="0000FF"/>
                </a:solidFill>
                <a:latin typeface="Calibri" charset="0"/>
                <a:ea typeface="ＭＳ Ｐゴシック" charset="0"/>
                <a:cs typeface="ＭＳ Ｐゴシック" charset="0"/>
              </a:rPr>
              <a:t>Na</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H</a:t>
            </a:r>
            <a:r>
              <a:rPr lang="en-US" b="1" baseline="-25000" dirty="0">
                <a:latin typeface="Calibri" charset="0"/>
                <a:ea typeface="ＭＳ Ｐゴシック" charset="0"/>
                <a:cs typeface="ＭＳ Ｐゴシック" charset="0"/>
              </a:rPr>
              <a:t>2</a:t>
            </a:r>
            <a:r>
              <a:rPr lang="en-US" b="1" dirty="0">
                <a:latin typeface="Calibri" charset="0"/>
                <a:ea typeface="ＭＳ Ｐゴシック" charset="0"/>
                <a:cs typeface="ＭＳ Ｐゴシック" charset="0"/>
              </a:rPr>
              <a:t>O</a:t>
            </a:r>
            <a:r>
              <a:rPr lang="en-US" b="1" baseline="-25000" dirty="0">
                <a:latin typeface="Calibri" charset="0"/>
                <a:ea typeface="ＭＳ Ｐゴシック" charset="0"/>
                <a:cs typeface="ＭＳ Ｐゴシック" charset="0"/>
              </a:rPr>
              <a:t>(l)</a:t>
            </a:r>
            <a:endParaRPr lang="en-US" b="1" dirty="0">
              <a:latin typeface="Calibri" charset="0"/>
              <a:ea typeface="ＭＳ Ｐゴシック" charset="0"/>
              <a:cs typeface="ＭＳ Ｐゴシック" charset="0"/>
            </a:endParaRPr>
          </a:p>
          <a:p>
            <a:pPr eaLnBrk="1" hangingPunct="1">
              <a:lnSpc>
                <a:spcPct val="10000"/>
              </a:lnSpc>
            </a:pPr>
            <a:endParaRPr lang="en-US" sz="800" b="1" dirty="0">
              <a:latin typeface="Calibri" charset="0"/>
              <a:ea typeface="ＭＳ Ｐゴシック" charset="0"/>
              <a:cs typeface="ＭＳ Ｐゴシック" charset="0"/>
            </a:endParaRPr>
          </a:p>
          <a:p>
            <a:pPr eaLnBrk="1" hangingPunct="1">
              <a:buFontTx/>
              <a:buNone/>
            </a:pPr>
            <a:endParaRPr lang="en-US" dirty="0">
              <a:latin typeface="Calibri" charset="0"/>
              <a:ea typeface="ＭＳ Ｐゴシック" charset="0"/>
              <a:cs typeface="ＭＳ Ｐゴシック" charset="0"/>
            </a:endParaRPr>
          </a:p>
          <a:p>
            <a:pPr eaLnBrk="1" hangingPunct="1">
              <a:buFontTx/>
              <a:buNone/>
            </a:pPr>
            <a:r>
              <a:rPr lang="en-US" dirty="0">
                <a:solidFill>
                  <a:srgbClr val="0000FF"/>
                </a:solidFill>
                <a:latin typeface="Calibri" charset="0"/>
                <a:ea typeface="ＭＳ Ｐゴシック" charset="0"/>
                <a:cs typeface="ＭＳ Ｐゴシック" charset="0"/>
              </a:rPr>
              <a:t>CH</a:t>
            </a:r>
            <a:r>
              <a:rPr lang="en-US" baseline="-25000" dirty="0">
                <a:solidFill>
                  <a:srgbClr val="0000FF"/>
                </a:solidFill>
                <a:latin typeface="Calibri" charset="0"/>
                <a:ea typeface="ＭＳ Ｐゴシック" charset="0"/>
                <a:cs typeface="ＭＳ Ｐゴシック" charset="0"/>
              </a:rPr>
              <a:t>3</a:t>
            </a:r>
            <a:r>
              <a:rPr lang="en-US" dirty="0">
                <a:solidFill>
                  <a:srgbClr val="0000FF"/>
                </a:solidFill>
                <a:latin typeface="Calibri" charset="0"/>
                <a:ea typeface="ＭＳ Ｐゴシック" charset="0"/>
                <a:cs typeface="ＭＳ Ｐゴシック" charset="0"/>
              </a:rPr>
              <a:t>COO-</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a:t>
            </a:r>
            <a:r>
              <a:rPr lang="en-US" b="1" dirty="0" smtClean="0">
                <a:latin typeface="Calibri" charset="0"/>
                <a:ea typeface="ＭＳ Ｐゴシック" charset="0"/>
                <a:cs typeface="ＭＳ Ｐゴシック" charset="0"/>
              </a:rPr>
              <a:t>H</a:t>
            </a:r>
            <a:r>
              <a:rPr lang="en-US" b="1" baseline="-25000" dirty="0" smtClean="0">
                <a:latin typeface="Calibri" charset="0"/>
                <a:ea typeface="ＭＳ Ｐゴシック" charset="0"/>
                <a:cs typeface="ＭＳ Ｐゴシック" charset="0"/>
              </a:rPr>
              <a:t>2</a:t>
            </a:r>
            <a:r>
              <a:rPr lang="en-US" b="1" dirty="0" smtClean="0">
                <a:latin typeface="Calibri" charset="0"/>
                <a:ea typeface="ＭＳ Ｐゴシック" charset="0"/>
                <a:cs typeface="ＭＳ Ｐゴシック" charset="0"/>
              </a:rPr>
              <a:t>O</a:t>
            </a:r>
            <a:r>
              <a:rPr lang="en-US" b="1" baseline="-25000" dirty="0" smtClean="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r>
              <a:rPr lang="en-US" b="1" dirty="0" smtClean="0">
                <a:latin typeface="Calibri" charset="0"/>
                <a:ea typeface="ＭＳ Ｐゴシック" charset="0"/>
                <a:cs typeface="ＭＳ Ｐゴシック" charset="0"/>
              </a:rPr>
              <a:t>         </a:t>
            </a:r>
            <a:r>
              <a:rPr lang="en-US" dirty="0" smtClean="0">
                <a:latin typeface="Calibri" charset="0"/>
                <a:ea typeface="ＭＳ Ｐゴシック" charset="0"/>
                <a:cs typeface="ＭＳ Ｐゴシック" charset="0"/>
              </a:rPr>
              <a:t>CH</a:t>
            </a:r>
            <a:r>
              <a:rPr lang="en-US" baseline="-25000" dirty="0" smtClean="0">
                <a:latin typeface="Calibri" charset="0"/>
                <a:ea typeface="ＭＳ Ｐゴシック" charset="0"/>
                <a:cs typeface="ＭＳ Ｐゴシック" charset="0"/>
              </a:rPr>
              <a:t>3</a:t>
            </a:r>
            <a:r>
              <a:rPr lang="en-US" dirty="0" smtClean="0">
                <a:latin typeface="Calibri" charset="0"/>
                <a:ea typeface="ＭＳ Ｐゴシック" charset="0"/>
                <a:cs typeface="ＭＳ Ｐゴシック" charset="0"/>
              </a:rPr>
              <a:t>COOH</a:t>
            </a:r>
            <a:r>
              <a:rPr lang="en-US" b="1" baseline="-25000" dirty="0" smtClean="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a:t>
            </a:r>
            <a:r>
              <a:rPr lang="en-US" b="1" dirty="0">
                <a:solidFill>
                  <a:srgbClr val="0000FF"/>
                </a:solidFill>
                <a:latin typeface="Calibri" charset="0"/>
                <a:ea typeface="ＭＳ Ｐゴシック" charset="0"/>
                <a:cs typeface="ＭＳ Ｐゴシック" charset="0"/>
              </a:rPr>
              <a:t>OH</a:t>
            </a:r>
            <a:r>
              <a:rPr lang="en-US" b="1" baseline="30000" dirty="0">
                <a:solidFill>
                  <a:srgbClr val="0000FF"/>
                </a:solidFill>
                <a:latin typeface="Calibri" charset="0"/>
                <a:ea typeface="ＭＳ Ｐゴシック" charset="0"/>
                <a:cs typeface="ＭＳ Ｐゴシック" charset="0"/>
              </a:rPr>
              <a:t>-</a:t>
            </a:r>
            <a:r>
              <a:rPr lang="en-US" b="1" dirty="0">
                <a:solidFill>
                  <a:srgbClr val="0000FF"/>
                </a:solidFill>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smtClean="0">
                <a:latin typeface="Calibri" charset="0"/>
                <a:ea typeface="ＭＳ Ｐゴシック" charset="0"/>
                <a:cs typeface="ＭＳ Ｐゴシック" charset="0"/>
              </a:rPr>
              <a:t>)</a:t>
            </a:r>
            <a:endParaRPr lang="en-US" b="1" baseline="-25000" dirty="0">
              <a:latin typeface="Calibri" charset="0"/>
              <a:ea typeface="ＭＳ Ｐゴシック" charset="0"/>
              <a:cs typeface="ＭＳ Ｐゴシック" charset="0"/>
            </a:endParaRPr>
          </a:p>
        </p:txBody>
      </p:sp>
      <p:cxnSp>
        <p:nvCxnSpPr>
          <p:cNvPr id="41993" name="Straight Arrow Connector 9"/>
          <p:cNvCxnSpPr>
            <a:cxnSpLocks noChangeShapeType="1"/>
          </p:cNvCxnSpPr>
          <p:nvPr/>
        </p:nvCxnSpPr>
        <p:spPr bwMode="auto">
          <a:xfrm>
            <a:off x="4191000" y="1906588"/>
            <a:ext cx="533400" cy="158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41994" name="Straight Arrow Connector 9"/>
          <p:cNvCxnSpPr>
            <a:cxnSpLocks noChangeShapeType="1"/>
          </p:cNvCxnSpPr>
          <p:nvPr/>
        </p:nvCxnSpPr>
        <p:spPr bwMode="auto">
          <a:xfrm>
            <a:off x="4152900" y="3176334"/>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41995" name="TextBox 22"/>
          <p:cNvSpPr txBox="1">
            <a:spLocks noChangeArrowheads="1"/>
          </p:cNvSpPr>
          <p:nvPr/>
        </p:nvSpPr>
        <p:spPr bwMode="auto">
          <a:xfrm>
            <a:off x="685800" y="2206464"/>
            <a:ext cx="1381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dirty="0" smtClean="0"/>
              <a:t>weak acid</a:t>
            </a:r>
            <a:endParaRPr lang="en-US" sz="1800" dirty="0"/>
          </a:p>
        </p:txBody>
      </p:sp>
      <p:sp>
        <p:nvSpPr>
          <p:cNvPr id="41996" name="TextBox 23"/>
          <p:cNvSpPr txBox="1">
            <a:spLocks noChangeArrowheads="1"/>
          </p:cNvSpPr>
          <p:nvPr/>
        </p:nvSpPr>
        <p:spPr bwMode="auto">
          <a:xfrm>
            <a:off x="30861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base</a:t>
            </a:r>
          </a:p>
        </p:txBody>
      </p:sp>
      <p:sp>
        <p:nvSpPr>
          <p:cNvPr id="41997" name="TextBox 24"/>
          <p:cNvSpPr txBox="1">
            <a:spLocks noChangeArrowheads="1"/>
          </p:cNvSpPr>
          <p:nvPr/>
        </p:nvSpPr>
        <p:spPr bwMode="auto">
          <a:xfrm>
            <a:off x="51435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a:solidFill>
                  <a:srgbClr val="0000FF"/>
                </a:solidFill>
              </a:rPr>
              <a:t>salt</a:t>
            </a:r>
          </a:p>
        </p:txBody>
      </p:sp>
      <p:sp>
        <p:nvSpPr>
          <p:cNvPr id="41998" name="TextBox 25"/>
          <p:cNvSpPr txBox="1">
            <a:spLocks noChangeArrowheads="1"/>
          </p:cNvSpPr>
          <p:nvPr/>
        </p:nvSpPr>
        <p:spPr bwMode="auto">
          <a:xfrm>
            <a:off x="74676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water</a:t>
            </a:r>
          </a:p>
        </p:txBody>
      </p:sp>
      <p:pic>
        <p:nvPicPr>
          <p:cNvPr id="21" name="Picture 4" descr="FG16_007.JPG                                                   000001A1BLB ART AS OF 6/7              B35DC62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267200"/>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771525" y="3424535"/>
            <a:ext cx="1226818" cy="461665"/>
          </a:xfrm>
          <a:prstGeom prst="rect">
            <a:avLst/>
          </a:prstGeom>
        </p:spPr>
        <p:txBody>
          <a:bodyPr wrap="none">
            <a:spAutoFit/>
          </a:bodyPr>
          <a:lstStyle/>
          <a:p>
            <a:r>
              <a:rPr lang="en-US" b="1" dirty="0">
                <a:latin typeface="Calibri" charset="0"/>
              </a:rPr>
              <a:t>+</a:t>
            </a:r>
            <a:r>
              <a:rPr lang="en-US" b="1" baseline="-25000" dirty="0">
                <a:latin typeface="Calibri" charset="0"/>
              </a:rPr>
              <a:t>  </a:t>
            </a:r>
            <a:r>
              <a:rPr lang="en-US" b="1" dirty="0">
                <a:latin typeface="Calibri" charset="0"/>
              </a:rPr>
              <a:t>Na</a:t>
            </a:r>
            <a:r>
              <a:rPr lang="en-US" b="1" baseline="30000" dirty="0">
                <a:latin typeface="Calibri" charset="0"/>
              </a:rPr>
              <a:t>+</a:t>
            </a:r>
            <a:r>
              <a:rPr lang="en-US" b="1" baseline="-25000" dirty="0">
                <a:latin typeface="Calibri" charset="0"/>
              </a:rPr>
              <a:t>(</a:t>
            </a:r>
            <a:r>
              <a:rPr lang="en-US" b="1" baseline="-25000" dirty="0" err="1">
                <a:latin typeface="Calibri" charset="0"/>
              </a:rPr>
              <a:t>aq</a:t>
            </a:r>
            <a:r>
              <a:rPr lang="en-US" b="1" baseline="-25000" dirty="0">
                <a:latin typeface="Calibri" charset="0"/>
              </a:rPr>
              <a:t>)</a:t>
            </a:r>
            <a:r>
              <a:rPr lang="en-US" b="1" dirty="0">
                <a:latin typeface="Calibri" charset="0"/>
              </a:rPr>
              <a:t> </a:t>
            </a:r>
            <a:endParaRPr lang="en-US" dirty="0"/>
          </a:p>
        </p:txBody>
      </p:sp>
      <p:sp>
        <p:nvSpPr>
          <p:cNvPr id="5" name="Rectangle 4"/>
          <p:cNvSpPr/>
          <p:nvPr/>
        </p:nvSpPr>
        <p:spPr>
          <a:xfrm>
            <a:off x="6265789" y="3466828"/>
            <a:ext cx="1226818" cy="461665"/>
          </a:xfrm>
          <a:prstGeom prst="rect">
            <a:avLst/>
          </a:prstGeom>
        </p:spPr>
        <p:txBody>
          <a:bodyPr wrap="none">
            <a:spAutoFit/>
          </a:bodyPr>
          <a:lstStyle/>
          <a:p>
            <a:r>
              <a:rPr lang="en-US" b="1" dirty="0">
                <a:latin typeface="Calibri" charset="0"/>
              </a:rPr>
              <a:t>+</a:t>
            </a:r>
            <a:r>
              <a:rPr lang="en-US" b="1" baseline="-25000" dirty="0">
                <a:latin typeface="Calibri" charset="0"/>
              </a:rPr>
              <a:t>  </a:t>
            </a:r>
            <a:r>
              <a:rPr lang="en-US" b="1" dirty="0">
                <a:latin typeface="Calibri" charset="0"/>
              </a:rPr>
              <a:t>Na</a:t>
            </a:r>
            <a:r>
              <a:rPr lang="en-US" b="1" baseline="30000" dirty="0">
                <a:latin typeface="Calibri" charset="0"/>
              </a:rPr>
              <a:t>+</a:t>
            </a:r>
            <a:r>
              <a:rPr lang="en-US" b="1" baseline="-25000" dirty="0">
                <a:latin typeface="Calibri" charset="0"/>
              </a:rPr>
              <a:t>(</a:t>
            </a:r>
            <a:r>
              <a:rPr lang="en-US" b="1" baseline="-25000" dirty="0" err="1">
                <a:latin typeface="Calibri" charset="0"/>
              </a:rPr>
              <a:t>aq</a:t>
            </a:r>
            <a:r>
              <a:rPr lang="en-US" b="1" baseline="-25000" dirty="0">
                <a:latin typeface="Calibri" charset="0"/>
              </a:rPr>
              <a:t>)</a:t>
            </a:r>
            <a:r>
              <a:rPr lang="en-US" b="1" dirty="0">
                <a:latin typeface="Calibri" charset="0"/>
              </a:rPr>
              <a:t> </a:t>
            </a:r>
            <a:endParaRPr lang="en-US" dirty="0"/>
          </a:p>
        </p:txBody>
      </p:sp>
      <p:sp>
        <p:nvSpPr>
          <p:cNvPr id="24" name="Line 7"/>
          <p:cNvSpPr>
            <a:spLocks noChangeShapeType="1"/>
          </p:cNvSpPr>
          <p:nvPr/>
        </p:nvSpPr>
        <p:spPr bwMode="auto">
          <a:xfrm flipV="1">
            <a:off x="990600" y="34290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Line 7"/>
          <p:cNvSpPr>
            <a:spLocks noChangeShapeType="1"/>
          </p:cNvSpPr>
          <p:nvPr/>
        </p:nvSpPr>
        <p:spPr bwMode="auto">
          <a:xfrm flipV="1">
            <a:off x="6400800" y="3466828"/>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 name="TextBox 29"/>
          <p:cNvSpPr txBox="1"/>
          <p:nvPr/>
        </p:nvSpPr>
        <p:spPr>
          <a:xfrm>
            <a:off x="1096366" y="5618331"/>
            <a:ext cx="1160068" cy="1015663"/>
          </a:xfrm>
          <a:prstGeom prst="rect">
            <a:avLst/>
          </a:prstGeom>
          <a:noFill/>
        </p:spPr>
        <p:txBody>
          <a:bodyPr wrap="none" rtlCol="0">
            <a:spAutoFit/>
          </a:bodyPr>
          <a:lstStyle/>
          <a:p>
            <a:r>
              <a:rPr lang="en-US" sz="1800" dirty="0" smtClean="0"/>
              <a:t>Titration</a:t>
            </a:r>
          </a:p>
          <a:p>
            <a:r>
              <a:rPr lang="en-US" sz="1800" dirty="0" smtClean="0"/>
              <a:t>End point</a:t>
            </a:r>
          </a:p>
          <a:p>
            <a:r>
              <a:rPr lang="en-US" dirty="0" smtClean="0"/>
              <a:t>pH &gt; 7</a:t>
            </a:r>
            <a:endParaRPr lang="en-US" dirty="0"/>
          </a:p>
        </p:txBody>
      </p:sp>
      <p:pic>
        <p:nvPicPr>
          <p:cNvPr id="6" name="Picture 5" descr="Screen Shot 2019-04-26 at 8.17.39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6600" y="4132664"/>
            <a:ext cx="3504500" cy="2070100"/>
          </a:xfrm>
          <a:prstGeom prst="rect">
            <a:avLst/>
          </a:prstGeom>
        </p:spPr>
      </p:pic>
      <p:sp>
        <p:nvSpPr>
          <p:cNvPr id="28" name="TextBox 27"/>
          <p:cNvSpPr txBox="1"/>
          <p:nvPr/>
        </p:nvSpPr>
        <p:spPr>
          <a:xfrm>
            <a:off x="5638800" y="4419600"/>
            <a:ext cx="3505200" cy="461665"/>
          </a:xfrm>
          <a:prstGeom prst="rect">
            <a:avLst/>
          </a:prstGeom>
          <a:noFill/>
        </p:spPr>
        <p:txBody>
          <a:bodyPr wrap="square" rtlCol="0">
            <a:spAutoFit/>
          </a:bodyPr>
          <a:lstStyle/>
          <a:p>
            <a:r>
              <a:rPr lang="en-US" sz="2000" b="1" dirty="0" smtClean="0">
                <a:solidFill>
                  <a:srgbClr val="0000FF"/>
                </a:solidFill>
              </a:rPr>
              <a:t>Equivalence point </a:t>
            </a:r>
            <a:r>
              <a:rPr lang="en-US" b="1" dirty="0" smtClean="0">
                <a:solidFill>
                  <a:srgbClr val="0000FF"/>
                </a:solidFill>
              </a:rPr>
              <a:t>pH &gt;7</a:t>
            </a:r>
            <a:endParaRPr lang="en-US" b="1" dirty="0">
              <a:solidFill>
                <a:srgbClr val="0000FF"/>
              </a:solidFill>
            </a:endParaRPr>
          </a:p>
        </p:txBody>
      </p:sp>
      <p:cxnSp>
        <p:nvCxnSpPr>
          <p:cNvPr id="8" name="Straight Arrow Connector 7"/>
          <p:cNvCxnSpPr/>
          <p:nvPr/>
        </p:nvCxnSpPr>
        <p:spPr>
          <a:xfrm flipH="1">
            <a:off x="3733800" y="4648200"/>
            <a:ext cx="16764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5562600" y="6248400"/>
            <a:ext cx="3440685" cy="461665"/>
          </a:xfrm>
          <a:prstGeom prst="rect">
            <a:avLst/>
          </a:prstGeom>
          <a:noFill/>
        </p:spPr>
        <p:txBody>
          <a:bodyPr wrap="square" rtlCol="0">
            <a:spAutoFit/>
          </a:bodyPr>
          <a:lstStyle/>
          <a:p>
            <a:r>
              <a:rPr lang="en-US" sz="2000" dirty="0" smtClean="0"/>
              <a:t>Equivalence point: </a:t>
            </a:r>
            <a:r>
              <a:rPr lang="en-US" b="1" dirty="0" smtClean="0"/>
              <a:t>pH = ?</a:t>
            </a:r>
            <a:endParaRPr lang="en-US" b="1" dirty="0"/>
          </a:p>
        </p:txBody>
      </p:sp>
      <p:sp>
        <p:nvSpPr>
          <p:cNvPr id="10" name="TextBox 9"/>
          <p:cNvSpPr txBox="1"/>
          <p:nvPr/>
        </p:nvSpPr>
        <p:spPr>
          <a:xfrm>
            <a:off x="457200" y="2286000"/>
            <a:ext cx="8393685" cy="461665"/>
          </a:xfrm>
          <a:prstGeom prst="rect">
            <a:avLst/>
          </a:prstGeom>
          <a:noFill/>
        </p:spPr>
        <p:txBody>
          <a:bodyPr wrap="square" rtlCol="0">
            <a:spAutoFit/>
          </a:bodyPr>
          <a:lstStyle/>
          <a:p>
            <a:r>
              <a:rPr lang="en-US" dirty="0" smtClean="0"/>
              <a:t>________________________________________________</a:t>
            </a:r>
            <a:endParaRPr lang="en-US" dirty="0"/>
          </a:p>
        </p:txBody>
      </p:sp>
      <p:sp>
        <p:nvSpPr>
          <p:cNvPr id="13" name="TextBox 12"/>
          <p:cNvSpPr txBox="1"/>
          <p:nvPr/>
        </p:nvSpPr>
        <p:spPr>
          <a:xfrm>
            <a:off x="1016411" y="3212068"/>
            <a:ext cx="582424" cy="369332"/>
          </a:xfrm>
          <a:prstGeom prst="rect">
            <a:avLst/>
          </a:prstGeom>
          <a:noFill/>
        </p:spPr>
        <p:txBody>
          <a:bodyPr wrap="none" rtlCol="0">
            <a:spAutoFit/>
          </a:bodyPr>
          <a:lstStyle/>
          <a:p>
            <a:r>
              <a:rPr lang="en-US" sz="1800" b="1" dirty="0" smtClean="0">
                <a:solidFill>
                  <a:srgbClr val="0000FF"/>
                </a:solidFill>
              </a:rPr>
              <a:t>salt</a:t>
            </a:r>
            <a:endParaRPr lang="en-US" sz="1800" b="1" dirty="0">
              <a:solidFill>
                <a:srgbClr val="0000FF"/>
              </a:solidFill>
            </a:endParaRPr>
          </a:p>
        </p:txBody>
      </p:sp>
      <p:sp>
        <p:nvSpPr>
          <p:cNvPr id="14" name="Dodecagon 13"/>
          <p:cNvSpPr/>
          <p:nvPr/>
        </p:nvSpPr>
        <p:spPr>
          <a:xfrm>
            <a:off x="5334000" y="4572000"/>
            <a:ext cx="114300" cy="76200"/>
          </a:xfrm>
          <a:prstGeom prst="dodec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376720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0-#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8" grpId="0"/>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381000" y="304800"/>
            <a:ext cx="7772400" cy="685800"/>
          </a:xfrm>
          <a:prstGeom prst="rect">
            <a:avLst/>
          </a:prstGeom>
          <a:noFill/>
          <a:ln w="9525">
            <a:noFill/>
            <a:miter lim="800000"/>
            <a:headEnd/>
            <a:tailEnd/>
          </a:ln>
          <a:effectLst/>
        </p:spPr>
        <p:txBody>
          <a:bodyPr anchor="ctr"/>
          <a:lstStyle/>
          <a:p>
            <a:pPr algn="ctr" eaLnBrk="0" hangingPunct="0"/>
            <a:r>
              <a:rPr lang="en-US" sz="3600">
                <a:effectLst>
                  <a:outerShdw blurRad="38100" dist="38100" dir="2700000" algn="tl">
                    <a:srgbClr val="DDDDDD"/>
                  </a:outerShdw>
                </a:effectLst>
                <a:latin typeface="Times" charset="0"/>
              </a:rPr>
              <a:t>Acid-Base Titration</a:t>
            </a:r>
          </a:p>
        </p:txBody>
      </p:sp>
      <p:pic>
        <p:nvPicPr>
          <p:cNvPr id="44035" name="Picture 4" descr="FG16_007.JPG                                                   000001A1BLB ART AS OF 6/7              B35DC62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838200"/>
            <a:ext cx="36576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Picture 3" descr="Screen Shot 2017-04-07 at 11.36.49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90600"/>
            <a:ext cx="41021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TextBox 6"/>
          <p:cNvSpPr txBox="1">
            <a:spLocks noChangeArrowheads="1"/>
          </p:cNvSpPr>
          <p:nvPr/>
        </p:nvSpPr>
        <p:spPr bwMode="auto">
          <a:xfrm>
            <a:off x="3886200" y="3124200"/>
            <a:ext cx="5257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t>Part 1: Standardization </a:t>
            </a:r>
            <a:r>
              <a:rPr lang="en-US" sz="2000" dirty="0"/>
              <a:t>w</a:t>
            </a:r>
            <a:r>
              <a:rPr lang="en-US" sz="2000" dirty="0" smtClean="0"/>
              <a:t>ill NOT be done.</a:t>
            </a:r>
          </a:p>
          <a:p>
            <a:pPr eaLnBrk="1" hangingPunct="1"/>
            <a:r>
              <a:rPr lang="en-US" sz="2000" dirty="0" smtClean="0">
                <a:solidFill>
                  <a:srgbClr val="FF0000"/>
                </a:solidFill>
              </a:rPr>
              <a:t>Part 2: </a:t>
            </a:r>
            <a:r>
              <a:rPr lang="en-US" sz="2000" dirty="0">
                <a:solidFill>
                  <a:srgbClr val="FF0000"/>
                </a:solidFill>
              </a:rPr>
              <a:t>W</a:t>
            </a:r>
            <a:r>
              <a:rPr lang="en-US" sz="2000" dirty="0" smtClean="0">
                <a:solidFill>
                  <a:srgbClr val="FF0000"/>
                </a:solidFill>
              </a:rPr>
              <a:t>ill be done individually.</a:t>
            </a:r>
            <a:endParaRPr lang="en-US" sz="2000" dirty="0">
              <a:solidFill>
                <a:srgbClr val="FF0000"/>
              </a:solidFill>
            </a:endParaRPr>
          </a:p>
          <a:p>
            <a:pPr eaLnBrk="1" hangingPunct="1"/>
            <a:endParaRPr lang="en-US" sz="2000" dirty="0"/>
          </a:p>
        </p:txBody>
      </p:sp>
      <p:pic>
        <p:nvPicPr>
          <p:cNvPr id="44038" name="Picture 6" descr="Screen Shot 2017-10-30 at 10.57.45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3768725"/>
            <a:ext cx="2433638"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txBox="1">
            <a:spLocks/>
          </p:cNvSpPr>
          <p:nvPr/>
        </p:nvSpPr>
        <p:spPr bwMode="auto">
          <a:xfrm>
            <a:off x="1600200" y="282575"/>
            <a:ext cx="57912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400" dirty="0" err="1">
                <a:latin typeface="Calibri" charset="0"/>
              </a:rPr>
              <a:t>Chem</a:t>
            </a:r>
            <a:r>
              <a:rPr lang="en-US" sz="4400" dirty="0">
                <a:latin typeface="Calibri" charset="0"/>
              </a:rPr>
              <a:t> 108: Lab</a:t>
            </a:r>
            <a:br>
              <a:rPr lang="en-US" sz="4400" dirty="0">
                <a:latin typeface="Calibri" charset="0"/>
              </a:rPr>
            </a:br>
            <a:r>
              <a:rPr lang="en-US" sz="3200" dirty="0">
                <a:latin typeface="Calibri" charset="0"/>
              </a:rPr>
              <a:t>Week </a:t>
            </a:r>
            <a:r>
              <a:rPr lang="en-US" sz="3200" dirty="0" smtClean="0">
                <a:latin typeface="Calibri" charset="0"/>
              </a:rPr>
              <a:t>14</a:t>
            </a:r>
            <a:endParaRPr lang="en-US" sz="3200" dirty="0">
              <a:latin typeface="Calibri" charset="0"/>
            </a:endParaRPr>
          </a:p>
        </p:txBody>
      </p:sp>
      <p:pic>
        <p:nvPicPr>
          <p:cNvPr id="45059" name="Picture 3" descr="Screen Shot 2017-10-30 at 10.45.15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752600"/>
            <a:ext cx="6229350"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0" name="Rectangle 5"/>
          <p:cNvSpPr>
            <a:spLocks noChangeArrowheads="1"/>
          </p:cNvSpPr>
          <p:nvPr/>
        </p:nvSpPr>
        <p:spPr bwMode="auto">
          <a:xfrm>
            <a:off x="184332" y="1683603"/>
            <a:ext cx="43079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smtClean="0">
                <a:solidFill>
                  <a:srgbClr val="FF0000"/>
                </a:solidFill>
              </a:rPr>
              <a:t>Part 1 will not be done by you.</a:t>
            </a:r>
          </a:p>
          <a:p>
            <a:r>
              <a:rPr lang="en-US" dirty="0" smtClean="0">
                <a:solidFill>
                  <a:srgbClr val="FF0000"/>
                </a:solidFill>
              </a:rPr>
              <a:t>It</a:t>
            </a:r>
            <a:r>
              <a:rPr lang="en-US" dirty="0" smtClean="0">
                <a:solidFill>
                  <a:srgbClr val="FF0000"/>
                </a:solidFill>
              </a:rPr>
              <a:t> has been done for you.</a:t>
            </a:r>
            <a:endParaRPr lang="en-US" dirty="0">
              <a:solidFill>
                <a:srgbClr val="FF0000"/>
              </a:solidFill>
            </a:endParaRPr>
          </a:p>
        </p:txBody>
      </p:sp>
      <p:sp>
        <p:nvSpPr>
          <p:cNvPr id="45061" name="Rectangle 5"/>
          <p:cNvSpPr>
            <a:spLocks noChangeArrowheads="1"/>
          </p:cNvSpPr>
          <p:nvPr/>
        </p:nvSpPr>
        <p:spPr bwMode="auto">
          <a:xfrm>
            <a:off x="3703638" y="6149975"/>
            <a:ext cx="50434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smtClean="0">
                <a:solidFill>
                  <a:srgbClr val="FF0000"/>
                </a:solidFill>
              </a:rPr>
              <a:t>Record and use the molarity above.</a:t>
            </a:r>
            <a:endParaRPr lang="en-US" dirty="0">
              <a:solidFill>
                <a:srgbClr val="FF0000"/>
              </a:solidFill>
            </a:endParaRPr>
          </a:p>
        </p:txBody>
      </p:sp>
      <p:sp>
        <p:nvSpPr>
          <p:cNvPr id="2" name="TextBox 1"/>
          <p:cNvSpPr txBox="1"/>
          <p:nvPr/>
        </p:nvSpPr>
        <p:spPr>
          <a:xfrm>
            <a:off x="6477000" y="5405735"/>
            <a:ext cx="1200150" cy="461665"/>
          </a:xfrm>
          <a:prstGeom prst="rect">
            <a:avLst/>
          </a:prstGeom>
          <a:noFill/>
        </p:spPr>
        <p:txBody>
          <a:bodyPr wrap="square" rtlCol="0">
            <a:spAutoFit/>
          </a:bodyPr>
          <a:lstStyle/>
          <a:p>
            <a:r>
              <a:rPr lang="en-US" dirty="0" smtClean="0"/>
              <a:t>0.2099</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4000">
                <a:effectLst>
                  <a:outerShdw blurRad="38100" dist="38100" dir="2700000" algn="tl">
                    <a:srgbClr val="DDDDDD"/>
                  </a:outerShdw>
                </a:effectLst>
                <a:latin typeface="Calibri" charset="0"/>
                <a:ea typeface="ＭＳ Ｐゴシック" charset="0"/>
                <a:cs typeface="ＭＳ Ｐゴシック" charset="0"/>
              </a:rPr>
              <a:t>Unkown Acid Neutralization</a:t>
            </a:r>
            <a:br>
              <a:rPr lang="en-US" sz="4000">
                <a:effectLst>
                  <a:outerShdw blurRad="38100" dist="38100" dir="2700000" algn="tl">
                    <a:srgbClr val="DDDDDD"/>
                  </a:outerShdw>
                </a:effectLst>
                <a:latin typeface="Calibri" charset="0"/>
                <a:ea typeface="ＭＳ Ｐゴシック" charset="0"/>
                <a:cs typeface="ＭＳ Ｐゴシック" charset="0"/>
              </a:rPr>
            </a:br>
            <a:r>
              <a:rPr lang="en-US" sz="4000">
                <a:effectLst>
                  <a:outerShdw blurRad="38100" dist="38100" dir="2700000" algn="tl">
                    <a:srgbClr val="DDDDDD"/>
                  </a:outerShdw>
                </a:effectLst>
                <a:latin typeface="Calibri" charset="0"/>
                <a:ea typeface="ＭＳ Ｐゴシック" charset="0"/>
                <a:cs typeface="ＭＳ Ｐゴシック" charset="0"/>
              </a:rPr>
              <a:t> </a:t>
            </a:r>
            <a:r>
              <a:rPr lang="en-US" sz="2800">
                <a:effectLst>
                  <a:outerShdw blurRad="38100" dist="38100" dir="2700000" algn="tl">
                    <a:srgbClr val="DDDDDD"/>
                  </a:outerShdw>
                </a:effectLst>
                <a:latin typeface="Calibri" charset="0"/>
                <a:ea typeface="ＭＳ Ｐゴシック" charset="0"/>
                <a:cs typeface="ＭＳ Ｐゴシック" charset="0"/>
              </a:rPr>
              <a:t>Net Ionic Equation/ Calculation</a:t>
            </a:r>
          </a:p>
        </p:txBody>
      </p:sp>
      <p:sp>
        <p:nvSpPr>
          <p:cNvPr id="31747" name="Rectangle 3"/>
          <p:cNvSpPr>
            <a:spLocks noGrp="1" noChangeArrowheads="1"/>
          </p:cNvSpPr>
          <p:nvPr>
            <p:ph idx="1"/>
          </p:nvPr>
        </p:nvSpPr>
        <p:spPr/>
        <p:txBody>
          <a:bodyPr/>
          <a:lstStyle/>
          <a:p>
            <a:pPr eaLnBrk="1" hangingPunct="1">
              <a:buFontTx/>
              <a:buNone/>
            </a:pPr>
            <a:r>
              <a:rPr lang="en-US" b="1" dirty="0">
                <a:latin typeface="Calibri" charset="0"/>
                <a:ea typeface="ＭＳ Ｐゴシック" charset="0"/>
                <a:cs typeface="ＭＳ Ｐゴシック" charset="0"/>
              </a:rPr>
              <a:t>HNO</a:t>
            </a:r>
            <a:r>
              <a:rPr lang="en-US" b="1" baseline="-25000" dirty="0">
                <a:latin typeface="Calibri" charset="0"/>
                <a:ea typeface="ＭＳ Ｐゴシック" charset="0"/>
                <a:cs typeface="ＭＳ Ｐゴシック" charset="0"/>
              </a:rPr>
              <a:t>3(</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  </a:t>
            </a:r>
            <a:r>
              <a:rPr lang="en-US" b="1" dirty="0" err="1">
                <a:latin typeface="Calibri" charset="0"/>
                <a:ea typeface="ＭＳ Ｐゴシック" charset="0"/>
                <a:cs typeface="ＭＳ Ｐゴシック" charset="0"/>
              </a:rPr>
              <a:t>NaOH</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NaNO</a:t>
            </a:r>
            <a:r>
              <a:rPr lang="en-US" b="1" baseline="-25000" dirty="0">
                <a:latin typeface="Calibri" charset="0"/>
                <a:ea typeface="ＭＳ Ｐゴシック" charset="0"/>
                <a:cs typeface="ＭＳ Ｐゴシック" charset="0"/>
              </a:rPr>
              <a:t>3</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H</a:t>
            </a:r>
            <a:r>
              <a:rPr lang="en-US" b="1" baseline="-25000" dirty="0">
                <a:latin typeface="Calibri" charset="0"/>
                <a:ea typeface="ＭＳ Ｐゴシック" charset="0"/>
                <a:cs typeface="ＭＳ Ｐゴシック" charset="0"/>
              </a:rPr>
              <a:t>2</a:t>
            </a:r>
            <a:r>
              <a:rPr lang="en-US" b="1" dirty="0">
                <a:latin typeface="Calibri" charset="0"/>
                <a:ea typeface="ＭＳ Ｐゴシック" charset="0"/>
                <a:cs typeface="ＭＳ Ｐゴシック" charset="0"/>
              </a:rPr>
              <a:t>O</a:t>
            </a:r>
            <a:r>
              <a:rPr lang="en-US" b="1" baseline="-25000" dirty="0">
                <a:latin typeface="Calibri" charset="0"/>
                <a:ea typeface="ＭＳ Ｐゴシック" charset="0"/>
                <a:cs typeface="ＭＳ Ｐゴシック" charset="0"/>
              </a:rPr>
              <a:t>(l)</a:t>
            </a:r>
            <a:endParaRPr lang="en-US" b="1" dirty="0">
              <a:latin typeface="Calibri" charset="0"/>
              <a:ea typeface="ＭＳ Ｐゴシック" charset="0"/>
              <a:cs typeface="ＭＳ Ｐゴシック" charset="0"/>
            </a:endParaRPr>
          </a:p>
          <a:p>
            <a:pPr eaLnBrk="1" hangingPunct="1">
              <a:lnSpc>
                <a:spcPct val="10000"/>
              </a:lnSpc>
            </a:pPr>
            <a:endParaRPr lang="en-US" sz="800" b="1" dirty="0">
              <a:latin typeface="Calibri" charset="0"/>
              <a:ea typeface="ＭＳ Ｐゴシック" charset="0"/>
              <a:cs typeface="ＭＳ Ｐゴシック" charset="0"/>
            </a:endParaRPr>
          </a:p>
          <a:p>
            <a:pPr eaLnBrk="1" hangingPunct="1">
              <a:buFontTx/>
              <a:buNone/>
            </a:pPr>
            <a:endParaRPr lang="en-US" b="1" baseline="-25000" dirty="0">
              <a:latin typeface="Calibri" charset="0"/>
              <a:ea typeface="ＭＳ Ｐゴシック" charset="0"/>
              <a:cs typeface="ＭＳ Ｐゴシック" charset="0"/>
            </a:endParaRPr>
          </a:p>
        </p:txBody>
      </p:sp>
      <p:cxnSp>
        <p:nvCxnSpPr>
          <p:cNvPr id="31748" name="Straight Arrow Connector 9"/>
          <p:cNvCxnSpPr>
            <a:cxnSpLocks noChangeShapeType="1"/>
          </p:cNvCxnSpPr>
          <p:nvPr/>
        </p:nvCxnSpPr>
        <p:spPr bwMode="auto">
          <a:xfrm>
            <a:off x="3733800" y="19050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31749" name="Group 21"/>
          <p:cNvGrpSpPr>
            <a:grpSpLocks/>
          </p:cNvGrpSpPr>
          <p:nvPr/>
        </p:nvGrpSpPr>
        <p:grpSpPr bwMode="auto">
          <a:xfrm>
            <a:off x="2124075" y="2819400"/>
            <a:ext cx="4657725" cy="584200"/>
            <a:chOff x="2438400" y="5562600"/>
            <a:chExt cx="4657725" cy="584200"/>
          </a:xfrm>
        </p:grpSpPr>
        <p:sp>
          <p:nvSpPr>
            <p:cNvPr id="31760" name="Text Box 9"/>
            <p:cNvSpPr txBox="1">
              <a:spLocks noChangeArrowheads="1"/>
            </p:cNvSpPr>
            <p:nvPr/>
          </p:nvSpPr>
          <p:spPr bwMode="auto">
            <a:xfrm>
              <a:off x="2438400" y="55626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i="1">
                  <a:latin typeface="Helvetica" charset="0"/>
                </a:rPr>
                <a:t>H</a:t>
              </a:r>
              <a:r>
                <a:rPr lang="en-US" sz="3200" b="1" i="1" baseline="30000">
                  <a:latin typeface="Helvetica" charset="0"/>
                </a:rPr>
                <a:t>+</a:t>
              </a:r>
              <a:r>
                <a:rPr lang="en-US" sz="3200" b="1" i="1" baseline="-25000">
                  <a:latin typeface="Helvetica" charset="0"/>
                </a:rPr>
                <a:t>(aq)</a:t>
              </a:r>
              <a:r>
                <a:rPr lang="en-US" sz="3200" b="1" i="1">
                  <a:latin typeface="Helvetica" charset="0"/>
                </a:rPr>
                <a:t> + OH </a:t>
              </a:r>
              <a:r>
                <a:rPr lang="en-US" sz="3200" b="1" i="1" baseline="30000">
                  <a:latin typeface="Helvetica" charset="0"/>
                </a:rPr>
                <a:t>-</a:t>
              </a:r>
              <a:r>
                <a:rPr lang="en-US" sz="3200" b="1" i="1" baseline="-25000">
                  <a:latin typeface="Helvetica" charset="0"/>
                </a:rPr>
                <a:t>(aq) </a:t>
              </a:r>
              <a:r>
                <a:rPr lang="en-US" sz="3200" b="1" i="1">
                  <a:latin typeface="Helvetica" charset="0"/>
                </a:rPr>
                <a:t>     H</a:t>
              </a:r>
              <a:r>
                <a:rPr lang="en-US" sz="3200" b="1" i="1" baseline="-25000">
                  <a:latin typeface="Helvetica" charset="0"/>
                </a:rPr>
                <a:t>2</a:t>
              </a:r>
              <a:r>
                <a:rPr lang="en-US" sz="3200" b="1" i="1">
                  <a:latin typeface="Helvetica" charset="0"/>
                </a:rPr>
                <a:t>O</a:t>
              </a:r>
              <a:r>
                <a:rPr lang="en-US" sz="3200" b="1" i="1" baseline="-25000">
                  <a:latin typeface="Helvetica" charset="0"/>
                </a:rPr>
                <a:t>(l)</a:t>
              </a:r>
              <a:endParaRPr lang="en-US" b="1" baseline="-25000">
                <a:latin typeface="Times" charset="0"/>
              </a:endParaRPr>
            </a:p>
          </p:txBody>
        </p:sp>
        <p:cxnSp>
          <p:nvCxnSpPr>
            <p:cNvPr id="31761" name="Straight Arrow Connector 21"/>
            <p:cNvCxnSpPr>
              <a:cxnSpLocks noChangeShapeType="1"/>
            </p:cNvCxnSpPr>
            <p:nvPr/>
          </p:nvCxnSpPr>
          <p:spPr bwMode="auto">
            <a:xfrm>
              <a:off x="5257800" y="5867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31750" name="TextBox 13"/>
          <p:cNvSpPr txBox="1">
            <a:spLocks noChangeArrowheads="1"/>
          </p:cNvSpPr>
          <p:nvPr/>
        </p:nvSpPr>
        <p:spPr bwMode="auto">
          <a:xfrm>
            <a:off x="4572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acid</a:t>
            </a:r>
          </a:p>
        </p:txBody>
      </p:sp>
      <p:sp>
        <p:nvSpPr>
          <p:cNvPr id="31751" name="TextBox 14"/>
          <p:cNvSpPr txBox="1">
            <a:spLocks noChangeArrowheads="1"/>
          </p:cNvSpPr>
          <p:nvPr/>
        </p:nvSpPr>
        <p:spPr bwMode="auto">
          <a:xfrm>
            <a:off x="21336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base</a:t>
            </a:r>
          </a:p>
        </p:txBody>
      </p:sp>
      <p:sp>
        <p:nvSpPr>
          <p:cNvPr id="31752" name="TextBox 21"/>
          <p:cNvSpPr txBox="1">
            <a:spLocks noChangeArrowheads="1"/>
          </p:cNvSpPr>
          <p:nvPr/>
        </p:nvSpPr>
        <p:spPr bwMode="auto">
          <a:xfrm>
            <a:off x="39624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salt</a:t>
            </a:r>
          </a:p>
        </p:txBody>
      </p:sp>
      <p:sp>
        <p:nvSpPr>
          <p:cNvPr id="31753" name="TextBox 22"/>
          <p:cNvSpPr txBox="1">
            <a:spLocks noChangeArrowheads="1"/>
          </p:cNvSpPr>
          <p:nvPr/>
        </p:nvSpPr>
        <p:spPr bwMode="auto">
          <a:xfrm>
            <a:off x="57150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water</a:t>
            </a:r>
          </a:p>
        </p:txBody>
      </p:sp>
      <p:sp>
        <p:nvSpPr>
          <p:cNvPr id="22" name="Rectangle 21"/>
          <p:cNvSpPr/>
          <p:nvPr/>
        </p:nvSpPr>
        <p:spPr>
          <a:xfrm>
            <a:off x="152400" y="3657600"/>
            <a:ext cx="8686800" cy="2308324"/>
          </a:xfrm>
          <a:prstGeom prst="rect">
            <a:avLst/>
          </a:prstGeom>
        </p:spPr>
        <p:txBody>
          <a:bodyPr wrap="square">
            <a:spAutoFit/>
          </a:bodyPr>
          <a:lstStyle/>
          <a:p>
            <a:pPr marL="742950" lvl="1" indent="-285750">
              <a:spcBef>
                <a:spcPct val="20000"/>
              </a:spcBef>
            </a:pPr>
            <a:r>
              <a:rPr lang="en-US" i="1" dirty="0">
                <a:solidFill>
                  <a:srgbClr val="008000"/>
                </a:solidFill>
                <a:effectLst>
                  <a:outerShdw blurRad="38100" dist="38100" dir="2700000" algn="tl">
                    <a:srgbClr val="DDDDDD"/>
                  </a:outerShdw>
                </a:effectLst>
                <a:latin typeface="Helvetica" charset="0"/>
              </a:rPr>
              <a:t>25.00</a:t>
            </a:r>
            <a:r>
              <a:rPr lang="en-US" i="1" dirty="0">
                <a:effectLst>
                  <a:outerShdw blurRad="38100" dist="38100" dir="2700000" algn="tl">
                    <a:srgbClr val="DDDDDD"/>
                  </a:outerShdw>
                </a:effectLst>
                <a:latin typeface="Helvetica" charset="0"/>
              </a:rPr>
              <a:t> mL of </a:t>
            </a:r>
            <a:r>
              <a:rPr lang="en-US" b="1" i="1" dirty="0">
                <a:latin typeface="Helvetica" charset="0"/>
              </a:rPr>
              <a:t>M</a:t>
            </a:r>
            <a:r>
              <a:rPr lang="en-US" b="1" i="1" baseline="-25000" dirty="0">
                <a:latin typeface="Helvetica" charset="0"/>
              </a:rPr>
              <a:t>H+ </a:t>
            </a:r>
            <a:r>
              <a:rPr lang="en-US" b="1" i="1" baseline="-25000" dirty="0" smtClean="0">
                <a:latin typeface="Helvetica" charset="0"/>
              </a:rPr>
              <a:t>(</a:t>
            </a:r>
            <a:r>
              <a:rPr lang="en-US" b="1" i="1" baseline="-25000" dirty="0" err="1" smtClean="0">
                <a:latin typeface="Helvetica" charset="0"/>
              </a:rPr>
              <a:t>aq</a:t>
            </a:r>
            <a:r>
              <a:rPr lang="en-US" b="1" i="1" baseline="-25000" dirty="0" smtClean="0">
                <a:latin typeface="Helvetica" charset="0"/>
              </a:rPr>
              <a:t>)</a:t>
            </a:r>
            <a:r>
              <a:rPr lang="en-US" b="1" i="1" dirty="0" smtClean="0">
                <a:latin typeface="Helvetica" charset="0"/>
              </a:rPr>
              <a:t>= </a:t>
            </a:r>
            <a:r>
              <a:rPr lang="en-US" b="1" i="1" dirty="0">
                <a:latin typeface="Helvetica" charset="0"/>
              </a:rPr>
              <a:t>? (</a:t>
            </a:r>
            <a:r>
              <a:rPr lang="en-US" i="1" dirty="0">
                <a:latin typeface="Helvetica" charset="0"/>
              </a:rPr>
              <a:t>unknown </a:t>
            </a:r>
            <a:r>
              <a:rPr lang="en-US" i="1" dirty="0" err="1" smtClean="0">
                <a:latin typeface="Helvetica" charset="0"/>
              </a:rPr>
              <a:t>monoprotic</a:t>
            </a:r>
            <a:r>
              <a:rPr lang="en-US" i="1" dirty="0" smtClean="0">
                <a:latin typeface="Helvetica" charset="0"/>
              </a:rPr>
              <a:t> nitric </a:t>
            </a:r>
            <a:r>
              <a:rPr lang="en-US" i="1" dirty="0" smtClean="0">
                <a:effectLst>
                  <a:outerShdw blurRad="38100" dist="38100" dir="2700000" algn="tl">
                    <a:srgbClr val="DDDDDD"/>
                  </a:outerShdw>
                </a:effectLst>
                <a:latin typeface="Helvetica" charset="0"/>
              </a:rPr>
              <a:t>acid </a:t>
            </a:r>
            <a:r>
              <a:rPr lang="en-US" i="1" dirty="0">
                <a:effectLst>
                  <a:outerShdw blurRad="38100" dist="38100" dir="2700000" algn="tl">
                    <a:srgbClr val="DDDDDD"/>
                  </a:outerShdw>
                </a:effectLst>
                <a:latin typeface="Helvetica" charset="0"/>
              </a:rPr>
              <a:t>solution) was titrated with a sodium hydroxide solution, </a:t>
            </a:r>
            <a:r>
              <a:rPr lang="en-US" b="1" i="1" dirty="0">
                <a:latin typeface="Helvetica" charset="0"/>
              </a:rPr>
              <a:t>M</a:t>
            </a:r>
            <a:r>
              <a:rPr lang="en-US" b="1" i="1" baseline="-25000" dirty="0">
                <a:latin typeface="Helvetica" charset="0"/>
              </a:rPr>
              <a:t>OH-</a:t>
            </a:r>
            <a:r>
              <a:rPr lang="en-US" b="1" i="1" dirty="0">
                <a:latin typeface="Helvetica" charset="0"/>
              </a:rPr>
              <a:t>= ? </a:t>
            </a:r>
            <a:r>
              <a:rPr lang="en-US" b="1" i="1" dirty="0">
                <a:solidFill>
                  <a:srgbClr val="E46C0A"/>
                </a:solidFill>
                <a:latin typeface="Helvetica" charset="0"/>
              </a:rPr>
              <a:t>0.2162</a:t>
            </a:r>
            <a:r>
              <a:rPr lang="en-US" b="1" i="1" dirty="0">
                <a:latin typeface="Helvetica" charset="0"/>
              </a:rPr>
              <a:t> M</a:t>
            </a:r>
            <a:r>
              <a:rPr lang="en-US" i="1" dirty="0">
                <a:effectLst>
                  <a:outerShdw blurRad="38100" dist="38100" dir="2700000" algn="tl">
                    <a:srgbClr val="DDDDDD"/>
                  </a:outerShdw>
                </a:effectLst>
                <a:latin typeface="Helvetica" charset="0"/>
              </a:rPr>
              <a:t>. It required </a:t>
            </a:r>
            <a:r>
              <a:rPr lang="en-US" i="1" dirty="0">
                <a:solidFill>
                  <a:srgbClr val="F79646"/>
                </a:solidFill>
                <a:effectLst>
                  <a:outerShdw blurRad="38100" dist="38100" dir="2700000" algn="tl">
                    <a:srgbClr val="DDDDDD"/>
                  </a:outerShdw>
                </a:effectLst>
                <a:latin typeface="Helvetica" charset="0"/>
              </a:rPr>
              <a:t>24.20 </a:t>
            </a:r>
            <a:r>
              <a:rPr lang="en-US" i="1" dirty="0">
                <a:effectLst>
                  <a:outerShdw blurRad="38100" dist="38100" dir="2700000" algn="tl">
                    <a:srgbClr val="DDDDDD"/>
                  </a:outerShdw>
                </a:effectLst>
                <a:latin typeface="Helvetica" charset="0"/>
              </a:rPr>
              <a:t>mL as an average of three trials which were within +/- 0.20 mL to reach a faint pink color. </a:t>
            </a:r>
          </a:p>
          <a:p>
            <a:pPr marL="742950" lvl="1" indent="-285750">
              <a:spcBef>
                <a:spcPct val="20000"/>
              </a:spcBef>
            </a:pPr>
            <a:r>
              <a:rPr lang="en-US" sz="2000" b="1" i="1" dirty="0">
                <a:latin typeface="Helvetica" charset="0"/>
              </a:rPr>
              <a:t>M</a:t>
            </a:r>
            <a:r>
              <a:rPr lang="en-US" sz="2000" b="1" i="1" baseline="-25000" dirty="0">
                <a:latin typeface="Helvetica" charset="0"/>
              </a:rPr>
              <a:t>H+ </a:t>
            </a:r>
            <a:r>
              <a:rPr lang="en-US" sz="2000" b="1" i="1" baseline="-25000" dirty="0" smtClean="0">
                <a:latin typeface="Helvetica" charset="0"/>
              </a:rPr>
              <a:t>(</a:t>
            </a:r>
            <a:r>
              <a:rPr lang="en-US" sz="2000" b="1" i="1" baseline="-25000" dirty="0" err="1" smtClean="0">
                <a:latin typeface="Helvetica" charset="0"/>
              </a:rPr>
              <a:t>aq</a:t>
            </a:r>
            <a:r>
              <a:rPr lang="en-US" sz="2000" b="1" i="1" baseline="-25000" dirty="0">
                <a:latin typeface="Helvetica" charset="0"/>
              </a:rPr>
              <a:t>)</a:t>
            </a:r>
            <a:r>
              <a:rPr lang="en-US" sz="2000" b="1" i="1" dirty="0" smtClean="0">
                <a:effectLst>
                  <a:outerShdw blurRad="38100" dist="38100" dir="2700000" algn="tl">
                    <a:srgbClr val="DDDDDD"/>
                  </a:outerShdw>
                </a:effectLst>
                <a:latin typeface="Helvetica" charset="0"/>
              </a:rPr>
              <a:t> </a:t>
            </a:r>
            <a:r>
              <a:rPr lang="en-US" sz="2000" b="1" i="1" dirty="0">
                <a:effectLst>
                  <a:outerShdw blurRad="38100" dist="38100" dir="2700000" algn="tl">
                    <a:srgbClr val="DDDDDD"/>
                  </a:outerShdw>
                </a:effectLst>
                <a:latin typeface="Helvetica" charset="0"/>
              </a:rPr>
              <a:t>= ?</a:t>
            </a:r>
            <a:r>
              <a:rPr lang="en-US" sz="2000" i="1" dirty="0">
                <a:effectLst>
                  <a:outerShdw blurRad="38100" dist="38100" dir="2700000" algn="tl">
                    <a:srgbClr val="DDDDDD"/>
                  </a:outerShdw>
                </a:effectLst>
                <a:latin typeface="Helvetica" charset="0"/>
              </a:rPr>
              <a:t> </a:t>
            </a:r>
          </a:p>
        </p:txBody>
      </p:sp>
      <p:sp>
        <p:nvSpPr>
          <p:cNvPr id="31755" name="TextBox 13"/>
          <p:cNvSpPr txBox="1">
            <a:spLocks noChangeArrowheads="1"/>
          </p:cNvSpPr>
          <p:nvPr/>
        </p:nvSpPr>
        <p:spPr bwMode="auto">
          <a:xfrm>
            <a:off x="5334000" y="2547938"/>
            <a:ext cx="1905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conj. acid</a:t>
            </a:r>
          </a:p>
        </p:txBody>
      </p:sp>
      <p:sp>
        <p:nvSpPr>
          <p:cNvPr id="31756" name="TextBox 13"/>
          <p:cNvSpPr txBox="1">
            <a:spLocks noChangeArrowheads="1"/>
          </p:cNvSpPr>
          <p:nvPr/>
        </p:nvSpPr>
        <p:spPr bwMode="auto">
          <a:xfrm>
            <a:off x="3571875" y="2579688"/>
            <a:ext cx="1905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conj. base</a:t>
            </a:r>
          </a:p>
        </p:txBody>
      </p:sp>
      <p:sp>
        <p:nvSpPr>
          <p:cNvPr id="31757" name="TextBox 13"/>
          <p:cNvSpPr txBox="1">
            <a:spLocks noChangeArrowheads="1"/>
          </p:cNvSpPr>
          <p:nvPr/>
        </p:nvSpPr>
        <p:spPr bwMode="auto">
          <a:xfrm>
            <a:off x="1828800" y="3352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acid</a:t>
            </a:r>
          </a:p>
        </p:txBody>
      </p:sp>
      <p:sp>
        <p:nvSpPr>
          <p:cNvPr id="31758" name="TextBox 14"/>
          <p:cNvSpPr txBox="1">
            <a:spLocks noChangeArrowheads="1"/>
          </p:cNvSpPr>
          <p:nvPr/>
        </p:nvSpPr>
        <p:spPr bwMode="auto">
          <a:xfrm>
            <a:off x="3505200" y="3352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base</a:t>
            </a:r>
          </a:p>
        </p:txBody>
      </p:sp>
      <p:sp>
        <p:nvSpPr>
          <p:cNvPr id="31759" name="TextBox 22"/>
          <p:cNvSpPr txBox="1">
            <a:spLocks noChangeArrowheads="1"/>
          </p:cNvSpPr>
          <p:nvPr/>
        </p:nvSpPr>
        <p:spPr bwMode="auto">
          <a:xfrm>
            <a:off x="5410200" y="3352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water</a:t>
            </a:r>
          </a:p>
        </p:txBody>
      </p:sp>
      <p:sp>
        <p:nvSpPr>
          <p:cNvPr id="18" name="Rectangle 17"/>
          <p:cNvSpPr/>
          <p:nvPr/>
        </p:nvSpPr>
        <p:spPr>
          <a:xfrm>
            <a:off x="1371600" y="6096000"/>
            <a:ext cx="7010400" cy="522288"/>
          </a:xfrm>
          <a:prstGeom prst="rect">
            <a:avLst/>
          </a:prstGeom>
        </p:spPr>
        <p:txBody>
          <a:bodyPr wrap="square">
            <a:spAutoFit/>
          </a:bodyPr>
          <a:lstStyle/>
          <a:p>
            <a:pPr marL="342900" indent="-342900">
              <a:spcBef>
                <a:spcPct val="20000"/>
              </a:spcBef>
            </a:pPr>
            <a:r>
              <a:rPr lang="en-US" sz="2800" i="1" dirty="0">
                <a:effectLst>
                  <a:outerShdw blurRad="38100" dist="38100" dir="2700000" algn="tl">
                    <a:srgbClr val="DDDDDD"/>
                  </a:outerShdw>
                </a:effectLst>
                <a:latin typeface="Helvetica" charset="0"/>
              </a:rPr>
              <a:t>?</a:t>
            </a:r>
            <a:r>
              <a:rPr lang="en-US" sz="2800" b="1" i="1" dirty="0">
                <a:effectLst>
                  <a:outerShdw blurRad="38100" dist="38100" dir="2700000" algn="tl">
                    <a:srgbClr val="DDDDDD"/>
                  </a:outerShdw>
                </a:effectLst>
                <a:latin typeface="Helvetica" charset="0"/>
              </a:rPr>
              <a:t>M</a:t>
            </a:r>
            <a:r>
              <a:rPr lang="en-US" sz="2800"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a:t>
            </a:r>
            <a:r>
              <a:rPr lang="en-US" b="1" dirty="0">
                <a:solidFill>
                  <a:srgbClr val="CC3300"/>
                </a:solidFill>
                <a:latin typeface="Times" charset="0"/>
              </a:rPr>
              <a:t> </a:t>
            </a:r>
            <a:r>
              <a:rPr lang="en-US" sz="2000" b="1" dirty="0">
                <a:solidFill>
                  <a:srgbClr val="CC3300"/>
                </a:solidFill>
                <a:latin typeface="Times" charset="0"/>
              </a:rPr>
              <a:t>= </a:t>
            </a:r>
            <a:r>
              <a:rPr lang="en-US" b="1" i="1" dirty="0">
                <a:latin typeface="Helvetica" charset="0"/>
              </a:rPr>
              <a:t>[M</a:t>
            </a:r>
            <a:r>
              <a:rPr lang="en-US" b="1" i="1" baseline="-25000" dirty="0">
                <a:latin typeface="Helvetica" charset="0"/>
              </a:rPr>
              <a:t>OH- </a:t>
            </a:r>
            <a:r>
              <a:rPr lang="en-US" b="1" i="1" dirty="0">
                <a:latin typeface="Helvetica" charset="0"/>
              </a:rPr>
              <a:t>x V</a:t>
            </a:r>
            <a:r>
              <a:rPr lang="en-US" b="1" i="1" baseline="-25000" dirty="0">
                <a:latin typeface="Helvetica" charset="0"/>
              </a:rPr>
              <a:t>OH-</a:t>
            </a:r>
            <a:r>
              <a:rPr lang="en-US" b="1" i="1" dirty="0">
                <a:latin typeface="Helvetica" charset="0"/>
              </a:rPr>
              <a:t> / V</a:t>
            </a:r>
            <a:r>
              <a:rPr lang="en-US"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 [? </a:t>
            </a:r>
            <a:r>
              <a:rPr lang="en-US" b="1" i="1" dirty="0" err="1">
                <a:solidFill>
                  <a:srgbClr val="000680"/>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 / ? </a:t>
            </a:r>
            <a:r>
              <a:rPr lang="en-US" b="1" i="1" dirty="0" err="1">
                <a:solidFill>
                  <a:srgbClr val="000587"/>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OH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a:t>
            </a:r>
            <a:endParaRPr lang="en-US" b="1" i="1" baseline="-25000" dirty="0">
              <a:effectLst>
                <a:outerShdw blurRad="38100" dist="38100" dir="2700000" algn="tl">
                  <a:srgbClr val="DDDDDD"/>
                </a:outerShdw>
              </a:effectLst>
              <a:latin typeface="Helvetica" charset="0"/>
            </a:endParaRPr>
          </a:p>
        </p:txBody>
      </p:sp>
    </p:spTree>
    <p:extLst>
      <p:ext uri="{BB962C8B-B14F-4D97-AF65-F5344CB8AC3E}">
        <p14:creationId xmlns:p14="http://schemas.microsoft.com/office/powerpoint/2010/main" val="37437585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extBox 13"/>
          <p:cNvSpPr txBox="1">
            <a:spLocks noChangeArrowheads="1"/>
          </p:cNvSpPr>
          <p:nvPr/>
        </p:nvSpPr>
        <p:spPr bwMode="auto">
          <a:xfrm>
            <a:off x="1600200" y="2144713"/>
            <a:ext cx="1066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acid</a:t>
            </a:r>
          </a:p>
        </p:txBody>
      </p:sp>
      <p:sp>
        <p:nvSpPr>
          <p:cNvPr id="33795" name="TextBox 14"/>
          <p:cNvSpPr txBox="1">
            <a:spLocks noChangeArrowheads="1"/>
          </p:cNvSpPr>
          <p:nvPr/>
        </p:nvSpPr>
        <p:spPr bwMode="auto">
          <a:xfrm>
            <a:off x="3276600" y="2144713"/>
            <a:ext cx="1066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base</a:t>
            </a:r>
          </a:p>
        </p:txBody>
      </p:sp>
      <p:sp>
        <p:nvSpPr>
          <p:cNvPr id="33796" name="TextBox 22"/>
          <p:cNvSpPr txBox="1">
            <a:spLocks noChangeArrowheads="1"/>
          </p:cNvSpPr>
          <p:nvPr/>
        </p:nvSpPr>
        <p:spPr bwMode="auto">
          <a:xfrm>
            <a:off x="5181600" y="2144713"/>
            <a:ext cx="1066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water</a:t>
            </a:r>
          </a:p>
        </p:txBody>
      </p:sp>
      <p:sp>
        <p:nvSpPr>
          <p:cNvPr id="22" name="Rectangle 21"/>
          <p:cNvSpPr/>
          <p:nvPr/>
        </p:nvSpPr>
        <p:spPr>
          <a:xfrm>
            <a:off x="304800" y="2641600"/>
            <a:ext cx="8382000" cy="1323975"/>
          </a:xfrm>
          <a:prstGeom prst="rect">
            <a:avLst/>
          </a:prstGeom>
        </p:spPr>
        <p:txBody>
          <a:bodyPr>
            <a:spAutoFit/>
          </a:bodyPr>
          <a:lstStyle/>
          <a:p>
            <a:pPr marL="742950" lvl="1" indent="-285750">
              <a:spcBef>
                <a:spcPct val="20000"/>
              </a:spcBef>
            </a:pPr>
            <a:r>
              <a:rPr lang="en-US" sz="2000" i="1" dirty="0">
                <a:solidFill>
                  <a:srgbClr val="008000"/>
                </a:solidFill>
                <a:effectLst>
                  <a:outerShdw blurRad="38100" dist="38100" dir="2700000" algn="tl">
                    <a:srgbClr val="DDDDDD"/>
                  </a:outerShdw>
                </a:effectLst>
                <a:latin typeface="Helvetica" charset="0"/>
              </a:rPr>
              <a:t>25.00 </a:t>
            </a:r>
            <a:r>
              <a:rPr lang="en-US" sz="2000" i="1" dirty="0">
                <a:effectLst>
                  <a:outerShdw blurRad="38100" dist="38100" dir="2700000" algn="tl">
                    <a:srgbClr val="DDDDDD"/>
                  </a:outerShdw>
                </a:effectLst>
                <a:latin typeface="Helvetica" charset="0"/>
              </a:rPr>
              <a:t>mL of </a:t>
            </a:r>
            <a:r>
              <a:rPr lang="en-US" sz="2000" b="1" i="1" dirty="0">
                <a:latin typeface="Helvetica" charset="0"/>
              </a:rPr>
              <a:t>M</a:t>
            </a:r>
            <a:r>
              <a:rPr lang="en-US" sz="2000" b="1" i="1" baseline="-25000" dirty="0">
                <a:latin typeface="Helvetica" charset="0"/>
              </a:rPr>
              <a:t>H+ </a:t>
            </a:r>
            <a:r>
              <a:rPr lang="en-US" sz="2000" b="1" i="1" baseline="-25000" dirty="0" err="1">
                <a:latin typeface="Helvetica" charset="0"/>
              </a:rPr>
              <a:t>aq</a:t>
            </a:r>
            <a:r>
              <a:rPr lang="en-US" sz="2000" b="1" i="1" dirty="0">
                <a:latin typeface="Helvetica" charset="0"/>
              </a:rPr>
              <a:t>= ? (</a:t>
            </a:r>
            <a:r>
              <a:rPr lang="en-US" sz="2000" i="1" dirty="0">
                <a:latin typeface="Helvetica" charset="0"/>
              </a:rPr>
              <a:t>unknown </a:t>
            </a:r>
            <a:r>
              <a:rPr lang="en-US" sz="2000" i="1" dirty="0" err="1" smtClean="0">
                <a:latin typeface="Helvetica" charset="0"/>
              </a:rPr>
              <a:t>monoprotic</a:t>
            </a:r>
            <a:r>
              <a:rPr lang="en-US" sz="2000" i="1" dirty="0" smtClean="0">
                <a:latin typeface="Helvetica" charset="0"/>
              </a:rPr>
              <a:t> </a:t>
            </a:r>
            <a:r>
              <a:rPr lang="en-US" sz="2000" i="1" dirty="0" smtClean="0">
                <a:effectLst>
                  <a:outerShdw blurRad="38100" dist="38100" dir="2700000" algn="tl">
                    <a:srgbClr val="DDDDDD"/>
                  </a:outerShdw>
                </a:effectLst>
                <a:latin typeface="Helvetica" charset="0"/>
              </a:rPr>
              <a:t>acid </a:t>
            </a:r>
            <a:r>
              <a:rPr lang="en-US" sz="2000" i="1" dirty="0">
                <a:effectLst>
                  <a:outerShdw blurRad="38100" dist="38100" dir="2700000" algn="tl">
                    <a:srgbClr val="DDDDDD"/>
                  </a:outerShdw>
                </a:effectLst>
                <a:latin typeface="Helvetica" charset="0"/>
              </a:rPr>
              <a:t>solution) was titrated with a sodium hydroxide solution, </a:t>
            </a:r>
            <a:r>
              <a:rPr lang="en-US" sz="2000" b="1" i="1" dirty="0">
                <a:latin typeface="Helvetica" charset="0"/>
              </a:rPr>
              <a:t>M</a:t>
            </a:r>
            <a:r>
              <a:rPr lang="en-US" sz="2000" b="1" i="1" baseline="-25000" dirty="0">
                <a:latin typeface="Helvetica" charset="0"/>
              </a:rPr>
              <a:t>OH-</a:t>
            </a:r>
            <a:r>
              <a:rPr lang="en-US" sz="2000" b="1" i="1" dirty="0">
                <a:latin typeface="Helvetica" charset="0"/>
              </a:rPr>
              <a:t>= ? </a:t>
            </a:r>
            <a:r>
              <a:rPr lang="en-US" sz="2000" b="1" i="1" dirty="0">
                <a:solidFill>
                  <a:srgbClr val="F79646"/>
                </a:solidFill>
                <a:latin typeface="Helvetica" charset="0"/>
              </a:rPr>
              <a:t>0.2162 </a:t>
            </a:r>
            <a:r>
              <a:rPr lang="en-US" sz="2000" b="1" i="1" dirty="0">
                <a:latin typeface="Helvetica" charset="0"/>
              </a:rPr>
              <a:t>M</a:t>
            </a:r>
            <a:r>
              <a:rPr lang="en-US" sz="2000" i="1" dirty="0">
                <a:effectLst>
                  <a:outerShdw blurRad="38100" dist="38100" dir="2700000" algn="tl">
                    <a:srgbClr val="DDDDDD"/>
                  </a:outerShdw>
                </a:effectLst>
                <a:latin typeface="Helvetica" charset="0"/>
              </a:rPr>
              <a:t>. It required </a:t>
            </a:r>
            <a:r>
              <a:rPr lang="en-US" sz="2000" i="1" dirty="0">
                <a:solidFill>
                  <a:srgbClr val="F79646"/>
                </a:solidFill>
                <a:effectLst>
                  <a:outerShdw blurRad="38100" dist="38100" dir="2700000" algn="tl">
                    <a:srgbClr val="DDDDDD"/>
                  </a:outerShdw>
                </a:effectLst>
                <a:latin typeface="Helvetica" charset="0"/>
              </a:rPr>
              <a:t>24.20</a:t>
            </a:r>
            <a:r>
              <a:rPr lang="en-US" sz="2000" i="1" dirty="0">
                <a:effectLst>
                  <a:outerShdw blurRad="38100" dist="38100" dir="2700000" algn="tl">
                    <a:srgbClr val="DDDDDD"/>
                  </a:outerShdw>
                </a:effectLst>
                <a:latin typeface="Helvetica" charset="0"/>
              </a:rPr>
              <a:t> mL as an average of three trials which were within +/- 0.20 mL to reach a faint pink color. </a:t>
            </a:r>
          </a:p>
        </p:txBody>
      </p:sp>
      <p:cxnSp>
        <p:nvCxnSpPr>
          <p:cNvPr id="15" name="Straight Connector 14"/>
          <p:cNvCxnSpPr/>
          <p:nvPr/>
        </p:nvCxnSpPr>
        <p:spPr>
          <a:xfrm>
            <a:off x="609600" y="5484813"/>
            <a:ext cx="5867400" cy="1587"/>
          </a:xfrm>
          <a:prstGeom prst="line">
            <a:avLst/>
          </a:prstGeom>
        </p:spPr>
        <p:style>
          <a:lnRef idx="2">
            <a:schemeClr val="accent1"/>
          </a:lnRef>
          <a:fillRef idx="0">
            <a:schemeClr val="accent1"/>
          </a:fillRef>
          <a:effectRef idx="1">
            <a:schemeClr val="accent1"/>
          </a:effectRef>
          <a:fontRef idx="minor">
            <a:schemeClr val="tx1"/>
          </a:fontRef>
        </p:style>
      </p:cxnSp>
      <p:grpSp>
        <p:nvGrpSpPr>
          <p:cNvPr id="2" name="Group 18"/>
          <p:cNvGrpSpPr>
            <a:grpSpLocks/>
          </p:cNvGrpSpPr>
          <p:nvPr/>
        </p:nvGrpSpPr>
        <p:grpSpPr bwMode="auto">
          <a:xfrm>
            <a:off x="-76200" y="4648200"/>
            <a:ext cx="8686800" cy="1668463"/>
            <a:chOff x="-76200" y="4648156"/>
            <a:chExt cx="8686800" cy="1668148"/>
          </a:xfrm>
        </p:grpSpPr>
        <p:sp>
          <p:nvSpPr>
            <p:cNvPr id="13" name="Rectangle 12"/>
            <p:cNvSpPr/>
            <p:nvPr/>
          </p:nvSpPr>
          <p:spPr>
            <a:xfrm>
              <a:off x="-76200" y="4648156"/>
              <a:ext cx="8686800" cy="1668148"/>
            </a:xfrm>
            <a:prstGeom prst="rect">
              <a:avLst/>
            </a:prstGeom>
          </p:spPr>
          <p:txBody>
            <a:bodyPr>
              <a:spAutoFit/>
            </a:bodyPr>
            <a:lstStyle/>
            <a:p>
              <a:pPr marL="342900" indent="-342900">
                <a:spcBef>
                  <a:spcPct val="20000"/>
                </a:spcBef>
              </a:pPr>
              <a:endParaRPr lang="en-US" b="1" i="1" baseline="-25000" dirty="0">
                <a:effectLst>
                  <a:outerShdw blurRad="38100" dist="38100" dir="2700000" algn="tl">
                    <a:srgbClr val="DDDDDD"/>
                  </a:outerShdw>
                </a:effectLst>
                <a:latin typeface="Helvetica" charset="0"/>
              </a:endParaRPr>
            </a:p>
            <a:p>
              <a:pPr marL="342900" indent="-342900">
                <a:spcBef>
                  <a:spcPct val="20000"/>
                </a:spcBef>
              </a:pPr>
              <a:r>
                <a:rPr lang="en-US" sz="2000" b="1" dirty="0">
                  <a:solidFill>
                    <a:srgbClr val="CC3300"/>
                  </a:solidFill>
                  <a:latin typeface="Times" charset="0"/>
                </a:rPr>
                <a:t>			</a:t>
              </a:r>
              <a:r>
                <a:rPr lang="en-US" sz="2000" b="1" i="1" dirty="0">
                  <a:solidFill>
                    <a:srgbClr val="F79646"/>
                  </a:solidFill>
                  <a:latin typeface="Helvetica" charset="0"/>
                </a:rPr>
                <a:t>0.2162</a:t>
              </a:r>
              <a:r>
                <a:rPr lang="en-US" sz="2000" b="1" dirty="0">
                  <a:solidFill>
                    <a:srgbClr val="CC3300"/>
                  </a:solidFill>
                  <a:latin typeface="Times" charset="0"/>
                </a:rPr>
                <a:t> </a:t>
              </a:r>
              <a:r>
                <a:rPr lang="en-US" sz="2000" b="1" i="1" dirty="0" err="1">
                  <a:latin typeface="Helvetica" charset="0"/>
                </a:rPr>
                <a:t>mol</a:t>
              </a:r>
              <a:r>
                <a:rPr lang="en-US" sz="2000" b="1" i="1" baseline="-25000" dirty="0" err="1">
                  <a:latin typeface="Helvetica" charset="0"/>
                </a:rPr>
                <a:t>OH</a:t>
              </a:r>
              <a:r>
                <a:rPr lang="en-US" sz="2000" b="1" i="1" baseline="-25000" dirty="0">
                  <a:latin typeface="Helvetica" charset="0"/>
                </a:rPr>
                <a:t>- </a:t>
              </a:r>
              <a:r>
                <a:rPr lang="en-US" sz="2000" b="1" i="1" dirty="0">
                  <a:effectLst>
                    <a:outerShdw blurRad="38100" dist="38100" dir="2700000" algn="tl">
                      <a:srgbClr val="DDDDDD"/>
                    </a:outerShdw>
                  </a:effectLst>
                  <a:latin typeface="Helvetica" charset="0"/>
                </a:rPr>
                <a:t> </a:t>
              </a:r>
              <a:r>
                <a:rPr lang="en-US" b="1" i="1" dirty="0">
                  <a:latin typeface="Helvetica" charset="0"/>
                </a:rPr>
                <a:t>x </a:t>
              </a:r>
              <a:r>
                <a:rPr lang="en-US" sz="2000" b="1" i="1" dirty="0">
                  <a:solidFill>
                    <a:srgbClr val="F79646"/>
                  </a:solidFill>
                  <a:latin typeface="Times" charset="0"/>
                </a:rPr>
                <a:t>0.02420</a:t>
              </a:r>
              <a:r>
                <a:rPr lang="en-US" sz="2000" b="1" dirty="0">
                  <a:solidFill>
                    <a:srgbClr val="CC3300"/>
                  </a:solidFill>
                  <a:latin typeface="Times" charset="0"/>
                </a:rPr>
                <a:t> </a:t>
              </a:r>
              <a:r>
                <a:rPr lang="en-US" sz="2000" b="1" i="1" dirty="0">
                  <a:latin typeface="Helvetica" charset="0"/>
                </a:rPr>
                <a:t>L</a:t>
              </a:r>
              <a:r>
                <a:rPr lang="en-US" sz="2000" b="1" i="1" baseline="-25000" dirty="0">
                  <a:latin typeface="Helvetica" charset="0"/>
                </a:rPr>
                <a:t>OH-</a:t>
              </a:r>
              <a:r>
                <a:rPr lang="en-US" b="1" i="1" dirty="0">
                  <a:latin typeface="Helvetica" charset="0"/>
                </a:rPr>
                <a:t> x </a:t>
              </a:r>
              <a:r>
                <a:rPr lang="en-US" b="1" i="1" dirty="0">
                  <a:effectLst>
                    <a:outerShdw blurRad="38100" dist="38100" dir="2700000" algn="tl">
                      <a:srgbClr val="DDDDDD"/>
                    </a:outerShdw>
                  </a:effectLst>
                  <a:latin typeface="Helvetica" charset="0"/>
                </a:rPr>
                <a:t>1 </a:t>
              </a:r>
              <a:r>
                <a:rPr lang="en-US" b="1" i="1" dirty="0" err="1">
                  <a:solidFill>
                    <a:srgbClr val="000680"/>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H</a:t>
              </a:r>
              <a:r>
                <a:rPr lang="en-US" b="1" i="1" baseline="-25000" dirty="0">
                  <a:effectLst>
                    <a:outerShdw blurRad="38100" dist="38100" dir="2700000" algn="tl">
                      <a:srgbClr val="DDDDDD"/>
                    </a:outerShdw>
                  </a:effectLst>
                  <a:latin typeface="Helvetica" charset="0"/>
                </a:rPr>
                <a:t>+</a:t>
              </a:r>
              <a:endParaRPr lang="en-US" b="1" i="1" dirty="0">
                <a:latin typeface="Helvetica" charset="0"/>
              </a:endParaRPr>
            </a:p>
            <a:p>
              <a:pPr marL="342900" indent="-342900">
                <a:spcBef>
                  <a:spcPct val="20000"/>
                </a:spcBef>
              </a:pPr>
              <a:r>
                <a:rPr lang="en-US" b="1" i="1" dirty="0">
                  <a:effectLst>
                    <a:outerShdw blurRad="38100" dist="38100" dir="2700000" algn="tl">
                      <a:srgbClr val="DDDDDD"/>
                    </a:outerShdw>
                  </a:effectLst>
                  <a:latin typeface="Helvetica" charset="0"/>
                </a:rPr>
                <a:t>				        </a:t>
              </a:r>
              <a:r>
                <a:rPr lang="en-US" sz="2000" b="1" i="1" dirty="0">
                  <a:latin typeface="Helvetica" charset="0"/>
                </a:rPr>
                <a:t>L</a:t>
              </a:r>
              <a:r>
                <a:rPr lang="en-US" sz="2000" b="1" i="1" baseline="-25000" dirty="0">
                  <a:latin typeface="Helvetica" charset="0"/>
                </a:rPr>
                <a:t>OH- </a:t>
              </a:r>
              <a:r>
                <a:rPr lang="en-US" b="1" i="1" dirty="0">
                  <a:latin typeface="Helvetica" charset="0"/>
                </a:rPr>
                <a:t>x</a:t>
              </a:r>
              <a:r>
                <a:rPr lang="en-US" b="1" i="1" dirty="0">
                  <a:effectLst>
                    <a:outerShdw blurRad="38100" dist="38100" dir="2700000" algn="tl">
                      <a:srgbClr val="DDDDDD"/>
                    </a:outerShdw>
                  </a:effectLst>
                  <a:latin typeface="Helvetica" charset="0"/>
                </a:rPr>
                <a:t> </a:t>
              </a:r>
              <a:r>
                <a:rPr lang="en-US" sz="2000" i="1" dirty="0">
                  <a:solidFill>
                    <a:srgbClr val="006600"/>
                  </a:solidFill>
                  <a:effectLst>
                    <a:outerShdw blurRad="38100" dist="38100" dir="2700000" algn="tl">
                      <a:srgbClr val="DDDDDD"/>
                    </a:outerShdw>
                  </a:effectLst>
                  <a:latin typeface="Times" charset="0"/>
                </a:rPr>
                <a:t>0.02500</a:t>
              </a:r>
              <a:r>
                <a:rPr lang="en-US" sz="2000" dirty="0">
                  <a:solidFill>
                    <a:srgbClr val="006600"/>
                  </a:solidFill>
                  <a:effectLst>
                    <a:outerShdw blurRad="38100" dist="38100" dir="2700000" algn="tl">
                      <a:srgbClr val="DDDDDD"/>
                    </a:outerShdw>
                  </a:effectLst>
                  <a:latin typeface="Times" charset="0"/>
                </a:rPr>
                <a:t> </a:t>
              </a:r>
              <a:r>
                <a:rPr lang="en-US" sz="2000" b="1" i="1" dirty="0">
                  <a:effectLst>
                    <a:outerShdw blurRad="38100" dist="38100" dir="2700000" algn="tl">
                      <a:srgbClr val="DDDDDD"/>
                    </a:outerShdw>
                  </a:effectLst>
                  <a:latin typeface="Helvetica" charset="0"/>
                </a:rPr>
                <a:t>L</a:t>
              </a:r>
              <a:r>
                <a:rPr lang="en-US" sz="2000" b="1" i="1" baseline="-25000" dirty="0">
                  <a:effectLst>
                    <a:outerShdw blurRad="38100" dist="38100" dir="2700000" algn="tl">
                      <a:srgbClr val="DDDDDD"/>
                    </a:outerShdw>
                  </a:effectLst>
                  <a:latin typeface="Helvetica" charset="0"/>
                </a:rPr>
                <a:t>H+</a:t>
              </a:r>
              <a:r>
                <a:rPr lang="en-US" sz="2000" b="1" i="1" dirty="0">
                  <a:effectLst>
                    <a:outerShdw blurRad="38100" dist="38100" dir="2700000" algn="tl">
                      <a:srgbClr val="DDDDDD"/>
                    </a:outerShdw>
                  </a:effectLst>
                  <a:latin typeface="Helvetica" charset="0"/>
                </a:rPr>
                <a:t> </a:t>
              </a:r>
              <a:r>
                <a:rPr lang="en-US" b="1" i="1" dirty="0">
                  <a:latin typeface="Helvetica" charset="0"/>
                </a:rPr>
                <a:t>x</a:t>
              </a:r>
              <a:r>
                <a:rPr lang="en-US" b="1" i="1" dirty="0">
                  <a:effectLst>
                    <a:outerShdw blurRad="38100" dist="38100" dir="2700000" algn="tl">
                      <a:srgbClr val="DDDDDD"/>
                    </a:outerShdw>
                  </a:effectLst>
                  <a:latin typeface="Helvetica" charset="0"/>
                </a:rPr>
                <a:t>  1 </a:t>
              </a:r>
              <a:r>
                <a:rPr lang="en-US" b="1" i="1" dirty="0" err="1">
                  <a:solidFill>
                    <a:srgbClr val="000587"/>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OH</a:t>
              </a:r>
              <a:r>
                <a:rPr lang="en-US" b="1" i="1" baseline="-25000" dirty="0">
                  <a:effectLst>
                    <a:outerShdw blurRad="38100" dist="38100" dir="2700000" algn="tl">
                      <a:srgbClr val="DDDDDD"/>
                    </a:outerShdw>
                  </a:effectLst>
                  <a:latin typeface="Helvetica" charset="0"/>
                </a:rPr>
                <a:t>- </a:t>
              </a:r>
              <a:endParaRPr lang="en-US" b="1" i="1" baseline="-25000" dirty="0">
                <a:latin typeface="Helvetica" charset="0"/>
              </a:endParaRPr>
            </a:p>
            <a:p>
              <a:pPr marL="342900" indent="-342900">
                <a:spcBef>
                  <a:spcPct val="20000"/>
                </a:spcBef>
              </a:pPr>
              <a:endParaRPr lang="en-US" b="1" i="1" dirty="0">
                <a:effectLst>
                  <a:outerShdw blurRad="38100" dist="38100" dir="2700000" algn="tl">
                    <a:srgbClr val="DDDDDD"/>
                  </a:outerShdw>
                </a:effectLst>
                <a:latin typeface="Helvetica" charset="0"/>
              </a:endParaRPr>
            </a:p>
          </p:txBody>
        </p:sp>
        <p:sp>
          <p:nvSpPr>
            <p:cNvPr id="33807" name="TextBox 15"/>
            <p:cNvSpPr txBox="1">
              <a:spLocks noChangeArrowheads="1"/>
            </p:cNvSpPr>
            <p:nvPr/>
          </p:nvSpPr>
          <p:spPr bwMode="auto">
            <a:xfrm>
              <a:off x="228600" y="5257641"/>
              <a:ext cx="53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a:t>
              </a:r>
            </a:p>
          </p:txBody>
        </p:sp>
      </p:grpSp>
      <p:sp>
        <p:nvSpPr>
          <p:cNvPr id="17" name="TextBox 16"/>
          <p:cNvSpPr txBox="1"/>
          <p:nvPr/>
        </p:nvSpPr>
        <p:spPr>
          <a:xfrm>
            <a:off x="6477000" y="5254625"/>
            <a:ext cx="2743200" cy="460375"/>
          </a:xfrm>
          <a:prstGeom prst="rect">
            <a:avLst/>
          </a:prstGeom>
          <a:no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  0.2093 </a:t>
            </a:r>
            <a:r>
              <a:rPr lang="en-US" b="1" i="1" dirty="0">
                <a:effectLst>
                  <a:outerShdw blurRad="38100" dist="38100" dir="2700000" algn="tl">
                    <a:srgbClr val="DDDDDD"/>
                  </a:outerShdw>
                </a:effectLst>
                <a:latin typeface="Helvetica" charset="0"/>
              </a:rPr>
              <a:t>M</a:t>
            </a:r>
            <a:r>
              <a:rPr lang="en-US" b="1" i="1" baseline="-25000" dirty="0">
                <a:effectLst>
                  <a:outerShdw blurRad="38100" dist="38100" dir="2700000" algn="tl">
                    <a:srgbClr val="DDDDDD"/>
                  </a:outerShdw>
                </a:effectLst>
                <a:latin typeface="Helvetica" charset="0"/>
              </a:rPr>
              <a:t>H+</a:t>
            </a:r>
            <a:r>
              <a:rPr lang="en-US" dirty="0"/>
              <a:t> </a:t>
            </a:r>
          </a:p>
        </p:txBody>
      </p:sp>
      <p:sp>
        <p:nvSpPr>
          <p:cNvPr id="18" name="Rectangle 17"/>
          <p:cNvSpPr/>
          <p:nvPr/>
        </p:nvSpPr>
        <p:spPr>
          <a:xfrm>
            <a:off x="457200" y="4038600"/>
            <a:ext cx="8229600" cy="522288"/>
          </a:xfrm>
          <a:prstGeom prst="rect">
            <a:avLst/>
          </a:prstGeom>
        </p:spPr>
        <p:txBody>
          <a:bodyPr>
            <a:spAutoFit/>
          </a:bodyPr>
          <a:lstStyle/>
          <a:p>
            <a:pPr marL="342900" indent="-342900">
              <a:spcBef>
                <a:spcPct val="20000"/>
              </a:spcBef>
            </a:pPr>
            <a:r>
              <a:rPr lang="en-US" sz="2800" i="1" dirty="0">
                <a:effectLst>
                  <a:outerShdw blurRad="38100" dist="38100" dir="2700000" algn="tl">
                    <a:srgbClr val="DDDDDD"/>
                  </a:outerShdw>
                </a:effectLst>
                <a:latin typeface="Helvetica" charset="0"/>
              </a:rPr>
              <a:t>?</a:t>
            </a:r>
            <a:r>
              <a:rPr lang="en-US" sz="2800" b="1" i="1" dirty="0">
                <a:effectLst>
                  <a:outerShdw blurRad="38100" dist="38100" dir="2700000" algn="tl">
                    <a:srgbClr val="DDDDDD"/>
                  </a:outerShdw>
                </a:effectLst>
                <a:latin typeface="Helvetica" charset="0"/>
              </a:rPr>
              <a:t>M</a:t>
            </a:r>
            <a:r>
              <a:rPr lang="en-US" sz="2800"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a:t>
            </a:r>
            <a:r>
              <a:rPr lang="en-US" b="1" dirty="0">
                <a:solidFill>
                  <a:srgbClr val="CC3300"/>
                </a:solidFill>
                <a:latin typeface="Times" charset="0"/>
              </a:rPr>
              <a:t> </a:t>
            </a:r>
            <a:r>
              <a:rPr lang="en-US" sz="2000" b="1" dirty="0">
                <a:solidFill>
                  <a:srgbClr val="CC3300"/>
                </a:solidFill>
                <a:latin typeface="Times" charset="0"/>
              </a:rPr>
              <a:t>= </a:t>
            </a:r>
            <a:r>
              <a:rPr lang="en-US" b="1" i="1" dirty="0">
                <a:latin typeface="Helvetica" charset="0"/>
              </a:rPr>
              <a:t>[M</a:t>
            </a:r>
            <a:r>
              <a:rPr lang="en-US" b="1" i="1" baseline="-25000" dirty="0">
                <a:latin typeface="Helvetica" charset="0"/>
              </a:rPr>
              <a:t>OH- </a:t>
            </a:r>
            <a:r>
              <a:rPr lang="en-US" b="1" i="1" dirty="0">
                <a:latin typeface="Helvetica" charset="0"/>
              </a:rPr>
              <a:t>x V</a:t>
            </a:r>
            <a:r>
              <a:rPr lang="en-US" b="1" i="1" baseline="-25000" dirty="0">
                <a:latin typeface="Helvetica" charset="0"/>
              </a:rPr>
              <a:t>OH-</a:t>
            </a:r>
            <a:r>
              <a:rPr lang="en-US" b="1" i="1" dirty="0">
                <a:latin typeface="Helvetica" charset="0"/>
              </a:rPr>
              <a:t> / V</a:t>
            </a:r>
            <a:r>
              <a:rPr lang="en-US"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 [? </a:t>
            </a:r>
            <a:r>
              <a:rPr lang="en-US" b="1" i="1" dirty="0" err="1">
                <a:solidFill>
                  <a:srgbClr val="000680"/>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 / ? </a:t>
            </a:r>
            <a:r>
              <a:rPr lang="en-US" b="1" i="1" dirty="0" err="1">
                <a:solidFill>
                  <a:srgbClr val="000587"/>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OH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a:t>
            </a:r>
            <a:endParaRPr lang="en-US" b="1" i="1" baseline="-25000" dirty="0">
              <a:effectLst>
                <a:outerShdw blurRad="38100" dist="38100" dir="2700000" algn="tl">
                  <a:srgbClr val="DDDDDD"/>
                </a:outerShdw>
              </a:effectLst>
              <a:latin typeface="Helvetica" charset="0"/>
            </a:endParaRPr>
          </a:p>
        </p:txBody>
      </p:sp>
      <p:grpSp>
        <p:nvGrpSpPr>
          <p:cNvPr id="33802" name="Group 21"/>
          <p:cNvGrpSpPr>
            <a:grpSpLocks/>
          </p:cNvGrpSpPr>
          <p:nvPr/>
        </p:nvGrpSpPr>
        <p:grpSpPr bwMode="auto">
          <a:xfrm>
            <a:off x="1828800" y="1473200"/>
            <a:ext cx="4657725" cy="584200"/>
            <a:chOff x="2438400" y="5562600"/>
            <a:chExt cx="4657725" cy="584200"/>
          </a:xfrm>
        </p:grpSpPr>
        <p:sp>
          <p:nvSpPr>
            <p:cNvPr id="33804" name="Text Box 9"/>
            <p:cNvSpPr txBox="1">
              <a:spLocks noChangeArrowheads="1"/>
            </p:cNvSpPr>
            <p:nvPr/>
          </p:nvSpPr>
          <p:spPr bwMode="auto">
            <a:xfrm>
              <a:off x="2438400" y="55626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i="1" dirty="0">
                  <a:latin typeface="Helvetica" charset="0"/>
                </a:rPr>
                <a:t>H</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a:t>
              </a:r>
              <a:r>
                <a:rPr lang="en-US" sz="3200" b="1" i="1" dirty="0">
                  <a:latin typeface="Helvetica" charset="0"/>
                </a:rPr>
                <a:t> + OH </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 </a:t>
              </a:r>
              <a:r>
                <a:rPr lang="en-US" sz="3200" b="1" i="1" dirty="0">
                  <a:latin typeface="Helvetica" charset="0"/>
                </a:rPr>
                <a:t>     H</a:t>
              </a:r>
              <a:r>
                <a:rPr lang="en-US" sz="3200" b="1" i="1" baseline="-25000" dirty="0">
                  <a:latin typeface="Helvetica" charset="0"/>
                </a:rPr>
                <a:t>2</a:t>
              </a:r>
              <a:r>
                <a:rPr lang="en-US" sz="3200" b="1" i="1" dirty="0">
                  <a:latin typeface="Helvetica" charset="0"/>
                </a:rPr>
                <a:t>O</a:t>
              </a:r>
              <a:r>
                <a:rPr lang="en-US" sz="3200" b="1" i="1" baseline="-25000" dirty="0">
                  <a:latin typeface="Helvetica" charset="0"/>
                </a:rPr>
                <a:t>(l)</a:t>
              </a:r>
              <a:endParaRPr lang="en-US" b="1" baseline="-25000" dirty="0">
                <a:latin typeface="Times" charset="0"/>
              </a:endParaRPr>
            </a:p>
          </p:txBody>
        </p:sp>
        <p:cxnSp>
          <p:nvCxnSpPr>
            <p:cNvPr id="33805" name="Straight Arrow Connector 21"/>
            <p:cNvCxnSpPr>
              <a:cxnSpLocks noChangeShapeType="1"/>
            </p:cNvCxnSpPr>
            <p:nvPr/>
          </p:nvCxnSpPr>
          <p:spPr bwMode="auto">
            <a:xfrm>
              <a:off x="5257800" y="5867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5" name="Rectangle 2"/>
          <p:cNvSpPr>
            <a:spLocks noGrp="1" noChangeArrowheads="1"/>
          </p:cNvSpPr>
          <p:nvPr>
            <p:ph type="title"/>
          </p:nvPr>
        </p:nvSpPr>
        <p:spPr/>
        <p:txBody>
          <a:bodyPr/>
          <a:lstStyle/>
          <a:p>
            <a:pPr eaLnBrk="1" hangingPunct="1"/>
            <a:r>
              <a:rPr lang="en-US" sz="4000">
                <a:effectLst>
                  <a:outerShdw blurRad="38100" dist="38100" dir="2700000" algn="tl">
                    <a:srgbClr val="DDDDDD"/>
                  </a:outerShdw>
                </a:effectLst>
                <a:latin typeface="Calibri" charset="0"/>
                <a:ea typeface="ＭＳ Ｐゴシック" charset="0"/>
                <a:cs typeface="ＭＳ Ｐゴシック" charset="0"/>
              </a:rPr>
              <a:t>Unkown Acid Neutralization</a:t>
            </a:r>
            <a:br>
              <a:rPr lang="en-US" sz="4000">
                <a:effectLst>
                  <a:outerShdw blurRad="38100" dist="38100" dir="2700000" algn="tl">
                    <a:srgbClr val="DDDDDD"/>
                  </a:outerShdw>
                </a:effectLst>
                <a:latin typeface="Calibri" charset="0"/>
                <a:ea typeface="ＭＳ Ｐゴシック" charset="0"/>
                <a:cs typeface="ＭＳ Ｐゴシック" charset="0"/>
              </a:rPr>
            </a:br>
            <a:r>
              <a:rPr lang="en-US" sz="4000">
                <a:effectLst>
                  <a:outerShdw blurRad="38100" dist="38100" dir="2700000" algn="tl">
                    <a:srgbClr val="DDDDDD"/>
                  </a:outerShdw>
                </a:effectLst>
                <a:latin typeface="Calibri" charset="0"/>
                <a:ea typeface="ＭＳ Ｐゴシック" charset="0"/>
                <a:cs typeface="ＭＳ Ｐゴシック" charset="0"/>
              </a:rPr>
              <a:t> </a:t>
            </a:r>
            <a:r>
              <a:rPr lang="en-US" sz="2800">
                <a:effectLst>
                  <a:outerShdw blurRad="38100" dist="38100" dir="2700000" algn="tl">
                    <a:srgbClr val="DDDDDD"/>
                  </a:outerShdw>
                </a:effectLst>
                <a:latin typeface="Calibri" charset="0"/>
                <a:ea typeface="ＭＳ Ｐゴシック" charset="0"/>
                <a:cs typeface="ＭＳ Ｐゴシック" charset="0"/>
              </a:rPr>
              <a:t>Net Ionic Equation/ Calculation</a:t>
            </a:r>
          </a:p>
        </p:txBody>
      </p:sp>
    </p:spTree>
    <p:extLst>
      <p:ext uri="{BB962C8B-B14F-4D97-AF65-F5344CB8AC3E}">
        <p14:creationId xmlns:p14="http://schemas.microsoft.com/office/powerpoint/2010/main" val="228774960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720850"/>
            <a:ext cx="7924800" cy="3416300"/>
          </a:xfrm>
          <a:prstGeom prst="rect">
            <a:avLst/>
          </a:prstGeom>
        </p:spPr>
        <p:txBody>
          <a:bodyPr>
            <a:spAutoFit/>
          </a:bodyPr>
          <a:lstStyle/>
          <a:p>
            <a:r>
              <a:rPr lang="en-US" dirty="0"/>
              <a:t>A 35.00 mL sample of a </a:t>
            </a:r>
            <a:r>
              <a:rPr lang="en-US" dirty="0" err="1"/>
              <a:t>monoprotic</a:t>
            </a:r>
            <a:r>
              <a:rPr lang="en-US" dirty="0"/>
              <a:t> acid of unknown concentration was titrated with 42.30 mL of 0.2250 M KOH. What is the concentration of the unknown acid?</a:t>
            </a:r>
          </a:p>
          <a:p>
            <a:endParaRPr lang="en-US" dirty="0"/>
          </a:p>
          <a:p>
            <a:pPr>
              <a:buFont typeface="Calibri" charset="0"/>
              <a:buAutoNum type="alphaUcPeriod"/>
            </a:pPr>
            <a:r>
              <a:rPr lang="en-US" dirty="0"/>
              <a:t>0.0930 M</a:t>
            </a:r>
          </a:p>
          <a:p>
            <a:pPr>
              <a:buFont typeface="Calibri" charset="0"/>
              <a:buAutoNum type="alphaUcPeriod"/>
            </a:pPr>
            <a:r>
              <a:rPr lang="en-US" dirty="0"/>
              <a:t>0.3030 M</a:t>
            </a:r>
          </a:p>
          <a:p>
            <a:pPr>
              <a:buFont typeface="Calibri" charset="0"/>
              <a:buAutoNum type="alphaUcPeriod"/>
            </a:pPr>
            <a:r>
              <a:rPr lang="en-US" dirty="0"/>
              <a:t>0.2719 M</a:t>
            </a:r>
          </a:p>
          <a:p>
            <a:pPr>
              <a:buFont typeface="Calibri" charset="0"/>
              <a:buAutoNum type="alphaUcPeriod"/>
            </a:pPr>
            <a:r>
              <a:rPr lang="en-US" dirty="0" smtClean="0"/>
              <a:t>0.1356 </a:t>
            </a:r>
            <a:r>
              <a:rPr lang="en-US" dirty="0"/>
              <a:t>M</a:t>
            </a:r>
          </a:p>
          <a:p>
            <a:pPr>
              <a:buFont typeface="Calibri" charset="0"/>
              <a:buAutoNum type="alphaUcPeriod"/>
            </a:pPr>
            <a:r>
              <a:rPr lang="en-US" dirty="0"/>
              <a:t>0.3720 M</a:t>
            </a:r>
          </a:p>
        </p:txBody>
      </p:sp>
      <p:sp>
        <p:nvSpPr>
          <p:cNvPr id="35843" name="Rectangle 2"/>
          <p:cNvSpPr txBox="1">
            <a:spLocks noChangeArrowheads="1"/>
          </p:cNvSpPr>
          <p:nvPr/>
        </p:nvSpPr>
        <p:spPr bwMode="auto">
          <a:xfrm>
            <a:off x="381000" y="-228600"/>
            <a:ext cx="8382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buClr>
                <a:schemeClr val="accent1"/>
              </a:buClr>
              <a:buSzPct val="70000"/>
            </a:pPr>
            <a:r>
              <a:rPr lang="en-US" sz="6600" i="1">
                <a:solidFill>
                  <a:srgbClr val="000680"/>
                </a:solidFill>
                <a:latin typeface="Times" charset="0"/>
              </a:rPr>
              <a:t>QUESTION</a:t>
            </a:r>
          </a:p>
        </p:txBody>
      </p:sp>
      <p:grpSp>
        <p:nvGrpSpPr>
          <p:cNvPr id="5" name="Group 21"/>
          <p:cNvGrpSpPr>
            <a:grpSpLocks/>
          </p:cNvGrpSpPr>
          <p:nvPr/>
        </p:nvGrpSpPr>
        <p:grpSpPr bwMode="auto">
          <a:xfrm>
            <a:off x="2819400" y="3886200"/>
            <a:ext cx="4657725" cy="584200"/>
            <a:chOff x="2438400" y="5562600"/>
            <a:chExt cx="4657725" cy="584200"/>
          </a:xfrm>
        </p:grpSpPr>
        <p:sp>
          <p:nvSpPr>
            <p:cNvPr id="6" name="Text Box 9"/>
            <p:cNvSpPr txBox="1">
              <a:spLocks noChangeArrowheads="1"/>
            </p:cNvSpPr>
            <p:nvPr/>
          </p:nvSpPr>
          <p:spPr bwMode="auto">
            <a:xfrm>
              <a:off x="2438400" y="55626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i="1" dirty="0">
                  <a:latin typeface="Helvetica" charset="0"/>
                </a:rPr>
                <a:t>H</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a:t>
              </a:r>
              <a:r>
                <a:rPr lang="en-US" sz="3200" b="1" i="1" dirty="0">
                  <a:latin typeface="Helvetica" charset="0"/>
                </a:rPr>
                <a:t> + OH </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 </a:t>
              </a:r>
              <a:r>
                <a:rPr lang="en-US" sz="3200" b="1" i="1" dirty="0">
                  <a:latin typeface="Helvetica" charset="0"/>
                </a:rPr>
                <a:t>     H</a:t>
              </a:r>
              <a:r>
                <a:rPr lang="en-US" sz="3200" b="1" i="1" baseline="-25000" dirty="0">
                  <a:latin typeface="Helvetica" charset="0"/>
                </a:rPr>
                <a:t>2</a:t>
              </a:r>
              <a:r>
                <a:rPr lang="en-US" sz="3200" b="1" i="1" dirty="0">
                  <a:latin typeface="Helvetica" charset="0"/>
                </a:rPr>
                <a:t>O</a:t>
              </a:r>
              <a:r>
                <a:rPr lang="en-US" sz="3200" b="1" i="1" baseline="-25000" dirty="0">
                  <a:latin typeface="Helvetica" charset="0"/>
                </a:rPr>
                <a:t>(l)</a:t>
              </a:r>
              <a:endParaRPr lang="en-US" b="1" baseline="-25000" dirty="0">
                <a:latin typeface="Times" charset="0"/>
              </a:endParaRPr>
            </a:p>
          </p:txBody>
        </p:sp>
        <p:cxnSp>
          <p:nvCxnSpPr>
            <p:cNvPr id="7" name="Straight Arrow Connector 21"/>
            <p:cNvCxnSpPr>
              <a:cxnSpLocks noChangeShapeType="1"/>
            </p:cNvCxnSpPr>
            <p:nvPr/>
          </p:nvCxnSpPr>
          <p:spPr bwMode="auto">
            <a:xfrm>
              <a:off x="5257800" y="5867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8" name="Rectangle 7"/>
          <p:cNvSpPr/>
          <p:nvPr/>
        </p:nvSpPr>
        <p:spPr>
          <a:xfrm>
            <a:off x="906379" y="5410200"/>
            <a:ext cx="8229600" cy="522288"/>
          </a:xfrm>
          <a:prstGeom prst="rect">
            <a:avLst/>
          </a:prstGeom>
        </p:spPr>
        <p:txBody>
          <a:bodyPr>
            <a:spAutoFit/>
          </a:bodyPr>
          <a:lstStyle/>
          <a:p>
            <a:pPr marL="342900" indent="-342900">
              <a:spcBef>
                <a:spcPct val="20000"/>
              </a:spcBef>
            </a:pPr>
            <a:r>
              <a:rPr lang="en-US" sz="2800" i="1" dirty="0">
                <a:effectLst>
                  <a:outerShdw blurRad="38100" dist="38100" dir="2700000" algn="tl">
                    <a:srgbClr val="DDDDDD"/>
                  </a:outerShdw>
                </a:effectLst>
                <a:latin typeface="Helvetica" charset="0"/>
              </a:rPr>
              <a:t>?</a:t>
            </a:r>
            <a:r>
              <a:rPr lang="en-US" sz="2800" b="1" i="1" dirty="0">
                <a:effectLst>
                  <a:outerShdw blurRad="38100" dist="38100" dir="2700000" algn="tl">
                    <a:srgbClr val="DDDDDD"/>
                  </a:outerShdw>
                </a:effectLst>
                <a:latin typeface="Helvetica" charset="0"/>
              </a:rPr>
              <a:t>M</a:t>
            </a:r>
            <a:r>
              <a:rPr lang="en-US" sz="2800"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a:t>
            </a:r>
            <a:r>
              <a:rPr lang="en-US" b="1" dirty="0">
                <a:solidFill>
                  <a:srgbClr val="CC3300"/>
                </a:solidFill>
                <a:latin typeface="Times" charset="0"/>
              </a:rPr>
              <a:t> </a:t>
            </a:r>
            <a:r>
              <a:rPr lang="en-US" sz="2000" b="1" dirty="0">
                <a:solidFill>
                  <a:srgbClr val="CC3300"/>
                </a:solidFill>
                <a:latin typeface="Times" charset="0"/>
              </a:rPr>
              <a:t>= </a:t>
            </a:r>
            <a:r>
              <a:rPr lang="en-US" b="1" i="1" dirty="0">
                <a:latin typeface="Helvetica" charset="0"/>
              </a:rPr>
              <a:t>[M</a:t>
            </a:r>
            <a:r>
              <a:rPr lang="en-US" b="1" i="1" baseline="-25000" dirty="0">
                <a:latin typeface="Helvetica" charset="0"/>
              </a:rPr>
              <a:t>OH- </a:t>
            </a:r>
            <a:r>
              <a:rPr lang="en-US" b="1" i="1" dirty="0">
                <a:latin typeface="Helvetica" charset="0"/>
              </a:rPr>
              <a:t>x V</a:t>
            </a:r>
            <a:r>
              <a:rPr lang="en-US" b="1" i="1" baseline="-25000" dirty="0">
                <a:latin typeface="Helvetica" charset="0"/>
              </a:rPr>
              <a:t>OH-</a:t>
            </a:r>
            <a:r>
              <a:rPr lang="en-US" b="1" i="1" dirty="0">
                <a:latin typeface="Helvetica" charset="0"/>
              </a:rPr>
              <a:t> / V</a:t>
            </a:r>
            <a:r>
              <a:rPr lang="en-US"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 [? </a:t>
            </a:r>
            <a:r>
              <a:rPr lang="en-US" b="1" i="1" dirty="0" err="1">
                <a:solidFill>
                  <a:srgbClr val="000680"/>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 / ? </a:t>
            </a:r>
            <a:r>
              <a:rPr lang="en-US" b="1" i="1" dirty="0" err="1">
                <a:solidFill>
                  <a:srgbClr val="000587"/>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OH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a:t>
            </a:r>
            <a:endParaRPr lang="en-US" b="1" i="1" baseline="-25000" dirty="0">
              <a:effectLst>
                <a:outerShdw blurRad="38100" dist="38100" dir="2700000" algn="tl">
                  <a:srgbClr val="DDDDDD"/>
                </a:outerShdw>
              </a:effectLst>
              <a:latin typeface="Helvetica" charset="0"/>
            </a:endParaRPr>
          </a:p>
        </p:txBody>
      </p:sp>
    </p:spTree>
    <p:extLst>
      <p:ext uri="{BB962C8B-B14F-4D97-AF65-F5344CB8AC3E}">
        <p14:creationId xmlns:p14="http://schemas.microsoft.com/office/powerpoint/2010/main" val="398205419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219200"/>
            <a:ext cx="8001000" cy="2862322"/>
          </a:xfrm>
          <a:prstGeom prst="rect">
            <a:avLst/>
          </a:prstGeom>
        </p:spPr>
        <p:txBody>
          <a:bodyPr wrap="square">
            <a:spAutoFit/>
          </a:bodyPr>
          <a:lstStyle/>
          <a:p>
            <a:r>
              <a:rPr lang="en-US" sz="2000" dirty="0"/>
              <a:t>A 35.00 mL sample of </a:t>
            </a:r>
            <a:r>
              <a:rPr lang="en-US" sz="2000" dirty="0" smtClean="0"/>
              <a:t>sulfuric acid (a di-</a:t>
            </a:r>
            <a:r>
              <a:rPr lang="en-US" sz="2000" dirty="0" err="1" smtClean="0"/>
              <a:t>protic</a:t>
            </a:r>
            <a:r>
              <a:rPr lang="en-US" sz="2000" dirty="0" smtClean="0"/>
              <a:t> acid) </a:t>
            </a:r>
            <a:r>
              <a:rPr lang="en-US" sz="2000" dirty="0"/>
              <a:t>of unknown concentration was titrated with 42.30 mL of 0.2250 M KOH. What is the concentration of the unknown acid?</a:t>
            </a:r>
          </a:p>
          <a:p>
            <a:endParaRPr lang="en-US" sz="2000" dirty="0"/>
          </a:p>
          <a:p>
            <a:pPr>
              <a:buFont typeface="Calibri" charset="0"/>
              <a:buAutoNum type="alphaUcPeriod"/>
            </a:pPr>
            <a:r>
              <a:rPr lang="en-US" sz="2000" dirty="0"/>
              <a:t>0.0930 M</a:t>
            </a:r>
          </a:p>
          <a:p>
            <a:pPr>
              <a:buFont typeface="Calibri" charset="0"/>
              <a:buAutoNum type="alphaUcPeriod"/>
            </a:pPr>
            <a:r>
              <a:rPr lang="en-US" sz="2000" dirty="0"/>
              <a:t>0.3030 M</a:t>
            </a:r>
          </a:p>
          <a:p>
            <a:pPr>
              <a:buFont typeface="Calibri" charset="0"/>
              <a:buAutoNum type="alphaUcPeriod"/>
            </a:pPr>
            <a:r>
              <a:rPr lang="en-US" sz="2000" dirty="0"/>
              <a:t>0.2719 M</a:t>
            </a:r>
          </a:p>
          <a:p>
            <a:pPr>
              <a:buFont typeface="Calibri" charset="0"/>
              <a:buAutoNum type="alphaUcPeriod"/>
            </a:pPr>
            <a:r>
              <a:rPr lang="en-US" sz="2000" dirty="0" smtClean="0"/>
              <a:t>0.1356 </a:t>
            </a:r>
            <a:r>
              <a:rPr lang="en-US" sz="2000" dirty="0"/>
              <a:t>M</a:t>
            </a:r>
          </a:p>
          <a:p>
            <a:pPr>
              <a:buFont typeface="Calibri" charset="0"/>
              <a:buAutoNum type="alphaUcPeriod"/>
            </a:pPr>
            <a:r>
              <a:rPr lang="en-US" sz="2000" dirty="0"/>
              <a:t>0.3720 M</a:t>
            </a:r>
          </a:p>
        </p:txBody>
      </p:sp>
      <p:sp>
        <p:nvSpPr>
          <p:cNvPr id="35843" name="Rectangle 2"/>
          <p:cNvSpPr txBox="1">
            <a:spLocks noChangeArrowheads="1"/>
          </p:cNvSpPr>
          <p:nvPr/>
        </p:nvSpPr>
        <p:spPr bwMode="auto">
          <a:xfrm>
            <a:off x="381000" y="-228600"/>
            <a:ext cx="8382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buClr>
                <a:schemeClr val="accent1"/>
              </a:buClr>
              <a:buSzPct val="70000"/>
            </a:pPr>
            <a:r>
              <a:rPr lang="en-US" sz="6600" i="1" dirty="0" smtClean="0">
                <a:solidFill>
                  <a:srgbClr val="000680"/>
                </a:solidFill>
                <a:latin typeface="Times" charset="0"/>
              </a:rPr>
              <a:t>QUESTION</a:t>
            </a:r>
            <a:endParaRPr lang="en-US" sz="6600" i="1" dirty="0">
              <a:solidFill>
                <a:srgbClr val="000680"/>
              </a:solidFill>
              <a:latin typeface="Times" charset="0"/>
            </a:endParaRPr>
          </a:p>
        </p:txBody>
      </p:sp>
      <p:grpSp>
        <p:nvGrpSpPr>
          <p:cNvPr id="8" name="Group 21"/>
          <p:cNvGrpSpPr>
            <a:grpSpLocks/>
          </p:cNvGrpSpPr>
          <p:nvPr/>
        </p:nvGrpSpPr>
        <p:grpSpPr bwMode="auto">
          <a:xfrm>
            <a:off x="2971800" y="3200400"/>
            <a:ext cx="4657725" cy="584200"/>
            <a:chOff x="2438400" y="5562600"/>
            <a:chExt cx="4657725" cy="584200"/>
          </a:xfrm>
        </p:grpSpPr>
        <p:sp>
          <p:nvSpPr>
            <p:cNvPr id="9" name="Text Box 9"/>
            <p:cNvSpPr txBox="1">
              <a:spLocks noChangeArrowheads="1"/>
            </p:cNvSpPr>
            <p:nvPr/>
          </p:nvSpPr>
          <p:spPr bwMode="auto">
            <a:xfrm>
              <a:off x="2438400" y="55626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i="1" dirty="0">
                  <a:latin typeface="Helvetica" charset="0"/>
                </a:rPr>
                <a:t>H</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a:t>
              </a:r>
              <a:r>
                <a:rPr lang="en-US" sz="3200" b="1" i="1" dirty="0">
                  <a:latin typeface="Helvetica" charset="0"/>
                </a:rPr>
                <a:t> + OH </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 </a:t>
              </a:r>
              <a:r>
                <a:rPr lang="en-US" sz="3200" b="1" i="1" dirty="0">
                  <a:latin typeface="Helvetica" charset="0"/>
                </a:rPr>
                <a:t>     H</a:t>
              </a:r>
              <a:r>
                <a:rPr lang="en-US" sz="3200" b="1" i="1" baseline="-25000" dirty="0">
                  <a:latin typeface="Helvetica" charset="0"/>
                </a:rPr>
                <a:t>2</a:t>
              </a:r>
              <a:r>
                <a:rPr lang="en-US" sz="3200" b="1" i="1" dirty="0">
                  <a:latin typeface="Helvetica" charset="0"/>
                </a:rPr>
                <a:t>O</a:t>
              </a:r>
              <a:r>
                <a:rPr lang="en-US" sz="3200" b="1" i="1" baseline="-25000" dirty="0">
                  <a:latin typeface="Helvetica" charset="0"/>
                </a:rPr>
                <a:t>(l)</a:t>
              </a:r>
              <a:endParaRPr lang="en-US" b="1" baseline="-25000" dirty="0">
                <a:latin typeface="Times" charset="0"/>
              </a:endParaRPr>
            </a:p>
          </p:txBody>
        </p:sp>
        <p:cxnSp>
          <p:nvCxnSpPr>
            <p:cNvPr id="10" name="Straight Arrow Connector 21"/>
            <p:cNvCxnSpPr>
              <a:cxnSpLocks noChangeShapeType="1"/>
            </p:cNvCxnSpPr>
            <p:nvPr/>
          </p:nvCxnSpPr>
          <p:spPr bwMode="auto">
            <a:xfrm>
              <a:off x="5257800" y="5867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11" name="Rectangle 10"/>
          <p:cNvSpPr/>
          <p:nvPr/>
        </p:nvSpPr>
        <p:spPr>
          <a:xfrm>
            <a:off x="685800" y="4724400"/>
            <a:ext cx="8229600" cy="522288"/>
          </a:xfrm>
          <a:prstGeom prst="rect">
            <a:avLst/>
          </a:prstGeom>
        </p:spPr>
        <p:txBody>
          <a:bodyPr>
            <a:spAutoFit/>
          </a:bodyPr>
          <a:lstStyle/>
          <a:p>
            <a:pPr marL="342900" indent="-342900">
              <a:spcBef>
                <a:spcPct val="20000"/>
              </a:spcBef>
            </a:pPr>
            <a:r>
              <a:rPr lang="en-US" sz="2800" i="1" dirty="0" smtClean="0">
                <a:effectLst>
                  <a:outerShdw blurRad="38100" dist="38100" dir="2700000" algn="tl">
                    <a:srgbClr val="DDDDDD"/>
                  </a:outerShdw>
                </a:effectLst>
                <a:latin typeface="Helvetica" charset="0"/>
              </a:rPr>
              <a:t>? </a:t>
            </a:r>
            <a:r>
              <a:rPr lang="en-US" sz="2800" b="1" i="1" dirty="0" smtClean="0">
                <a:effectLst>
                  <a:outerShdw blurRad="38100" dist="38100" dir="2700000" algn="tl">
                    <a:srgbClr val="DDDDDD"/>
                  </a:outerShdw>
                </a:effectLst>
                <a:latin typeface="Helvetica" charset="0"/>
              </a:rPr>
              <a:t>M</a:t>
            </a:r>
            <a:r>
              <a:rPr lang="en-US" sz="2800" b="1" i="1" baseline="-25000" dirty="0" smtClean="0">
                <a:effectLst>
                  <a:outerShdw blurRad="38100" dist="38100" dir="2700000" algn="tl">
                    <a:srgbClr val="DDDDDD"/>
                  </a:outerShdw>
                </a:effectLst>
                <a:latin typeface="Helvetica" charset="0"/>
              </a:rPr>
              <a:t>H</a:t>
            </a:r>
            <a:r>
              <a:rPr lang="en-US" sz="2800"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 </a:t>
            </a:r>
            <a:r>
              <a:rPr lang="en-US" b="1" dirty="0">
                <a:solidFill>
                  <a:srgbClr val="CC3300"/>
                </a:solidFill>
                <a:latin typeface="Times" charset="0"/>
              </a:rPr>
              <a:t> </a:t>
            </a:r>
            <a:r>
              <a:rPr lang="en-US" sz="2000" b="1" dirty="0">
                <a:solidFill>
                  <a:srgbClr val="CC3300"/>
                </a:solidFill>
                <a:latin typeface="Times" charset="0"/>
              </a:rPr>
              <a:t>= </a:t>
            </a:r>
            <a:r>
              <a:rPr lang="en-US" b="1" i="1" dirty="0">
                <a:latin typeface="Helvetica" charset="0"/>
              </a:rPr>
              <a:t>[M</a:t>
            </a:r>
            <a:r>
              <a:rPr lang="en-US" b="1" i="1" baseline="-25000" dirty="0">
                <a:latin typeface="Helvetica" charset="0"/>
              </a:rPr>
              <a:t>OH- </a:t>
            </a:r>
            <a:r>
              <a:rPr lang="en-US" b="1" i="1" dirty="0">
                <a:latin typeface="Helvetica" charset="0"/>
              </a:rPr>
              <a:t>x V</a:t>
            </a:r>
            <a:r>
              <a:rPr lang="en-US" b="1" i="1" baseline="-25000" dirty="0">
                <a:latin typeface="Helvetica" charset="0"/>
              </a:rPr>
              <a:t>OH-</a:t>
            </a:r>
            <a:r>
              <a:rPr lang="en-US" b="1" i="1" dirty="0">
                <a:latin typeface="Helvetica" charset="0"/>
              </a:rPr>
              <a:t> / V</a:t>
            </a:r>
            <a:r>
              <a:rPr lang="en-US"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 [? </a:t>
            </a:r>
            <a:r>
              <a:rPr lang="en-US" b="1" i="1" dirty="0" smtClean="0">
                <a:solidFill>
                  <a:srgbClr val="000680"/>
                </a:solidFill>
                <a:effectLst>
                  <a:outerShdw blurRad="38100" dist="38100" dir="2700000" algn="tl">
                    <a:srgbClr val="DDDDDD"/>
                  </a:outerShdw>
                </a:effectLst>
                <a:latin typeface="Helvetica" charset="0"/>
              </a:rPr>
              <a:t>mol</a:t>
            </a:r>
            <a:r>
              <a:rPr lang="en-US" b="1" i="1" baseline="-25000" dirty="0" smtClean="0">
                <a:effectLst>
                  <a:outerShdw blurRad="38100" dist="38100" dir="2700000" algn="tl">
                    <a:srgbClr val="DDDDDD"/>
                  </a:outerShdw>
                </a:effectLst>
                <a:latin typeface="Helvetica" charset="0"/>
              </a:rPr>
              <a:t>H2SO4</a:t>
            </a:r>
            <a:r>
              <a:rPr lang="en-US" b="1" i="1" dirty="0" smtClean="0">
                <a:effectLst>
                  <a:outerShdw blurRad="38100" dist="38100" dir="2700000" algn="tl">
                    <a:srgbClr val="DDDDDD"/>
                  </a:outerShdw>
                </a:effectLst>
                <a:latin typeface="Helvetica" charset="0"/>
              </a:rPr>
              <a:t> </a:t>
            </a:r>
            <a:r>
              <a:rPr lang="en-US" b="1" i="1" dirty="0">
                <a:effectLst>
                  <a:outerShdw blurRad="38100" dist="38100" dir="2700000" algn="tl">
                    <a:srgbClr val="DDDDDD"/>
                  </a:outerShdw>
                </a:effectLst>
                <a:latin typeface="Helvetica" charset="0"/>
              </a:rPr>
              <a:t>/ ? </a:t>
            </a:r>
            <a:r>
              <a:rPr lang="en-US" b="1" i="1" dirty="0" err="1">
                <a:solidFill>
                  <a:srgbClr val="000587"/>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OH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a:t>
            </a:r>
            <a:endParaRPr lang="en-US" b="1" i="1" baseline="-25000" dirty="0">
              <a:effectLst>
                <a:outerShdw blurRad="38100" dist="38100" dir="2700000" algn="tl">
                  <a:srgbClr val="DDDDDD"/>
                </a:outerShdw>
              </a:effectLst>
              <a:latin typeface="Helvetica" charset="0"/>
            </a:endParaRPr>
          </a:p>
        </p:txBody>
      </p:sp>
      <p:grpSp>
        <p:nvGrpSpPr>
          <p:cNvPr id="17" name="Group 16"/>
          <p:cNvGrpSpPr/>
          <p:nvPr/>
        </p:nvGrpSpPr>
        <p:grpSpPr>
          <a:xfrm>
            <a:off x="2337007" y="2761128"/>
            <a:ext cx="4190689" cy="502164"/>
            <a:chOff x="2337007" y="2761128"/>
            <a:chExt cx="4190689" cy="502164"/>
          </a:xfrm>
        </p:grpSpPr>
        <p:grpSp>
          <p:nvGrpSpPr>
            <p:cNvPr id="15" name="Group 14"/>
            <p:cNvGrpSpPr/>
            <p:nvPr/>
          </p:nvGrpSpPr>
          <p:grpSpPr>
            <a:xfrm>
              <a:off x="2743200" y="2801627"/>
              <a:ext cx="3784496" cy="461665"/>
              <a:chOff x="2743200" y="2801627"/>
              <a:chExt cx="3784496" cy="461665"/>
            </a:xfrm>
          </p:grpSpPr>
          <p:sp>
            <p:nvSpPr>
              <p:cNvPr id="2" name="Rectangle 1"/>
              <p:cNvSpPr/>
              <p:nvPr/>
            </p:nvSpPr>
            <p:spPr>
              <a:xfrm>
                <a:off x="2743200" y="2801627"/>
                <a:ext cx="963074" cy="400110"/>
              </a:xfrm>
              <a:prstGeom prst="rect">
                <a:avLst/>
              </a:prstGeom>
            </p:spPr>
            <p:txBody>
              <a:bodyPr wrap="none">
                <a:spAutoFit/>
              </a:bodyPr>
              <a:lstStyle/>
              <a:p>
                <a:r>
                  <a:rPr lang="en-US" sz="2000" i="1" dirty="0" smtClean="0">
                    <a:effectLst>
                      <a:outerShdw blurRad="38100" dist="38100" dir="2700000" algn="tl">
                        <a:srgbClr val="DDDDDD"/>
                      </a:outerShdw>
                    </a:effectLst>
                    <a:latin typeface="Helvetica" charset="0"/>
                  </a:rPr>
                  <a:t>H</a:t>
                </a:r>
                <a:r>
                  <a:rPr lang="en-US" sz="2000" b="1" i="1" baseline="-25000" dirty="0" smtClean="0">
                    <a:solidFill>
                      <a:srgbClr val="FF0000"/>
                    </a:solidFill>
                    <a:effectLst>
                      <a:outerShdw blurRad="38100" dist="38100" dir="2700000" algn="tl">
                        <a:srgbClr val="DDDDDD"/>
                      </a:outerShdw>
                    </a:effectLst>
                    <a:latin typeface="Helvetica" charset="0"/>
                  </a:rPr>
                  <a:t>2</a:t>
                </a:r>
                <a:r>
                  <a:rPr lang="en-US" sz="2000" i="1" dirty="0" smtClean="0">
                    <a:solidFill>
                      <a:srgbClr val="000000"/>
                    </a:solidFill>
                    <a:effectLst>
                      <a:outerShdw blurRad="38100" dist="38100" dir="2700000" algn="tl">
                        <a:srgbClr val="DDDDDD"/>
                      </a:outerShdw>
                    </a:effectLst>
                    <a:latin typeface="Helvetica" charset="0"/>
                  </a:rPr>
                  <a:t>SO</a:t>
                </a:r>
                <a:r>
                  <a:rPr lang="en-US" sz="2000" i="1" baseline="-25000" dirty="0" smtClean="0">
                    <a:solidFill>
                      <a:srgbClr val="000000"/>
                    </a:solidFill>
                    <a:effectLst>
                      <a:outerShdw blurRad="38100" dist="38100" dir="2700000" algn="tl">
                        <a:srgbClr val="DDDDDD"/>
                      </a:outerShdw>
                    </a:effectLst>
                    <a:latin typeface="Helvetica" charset="0"/>
                  </a:rPr>
                  <a:t>4</a:t>
                </a:r>
                <a:endParaRPr lang="en-US" sz="2000" baseline="-25000" dirty="0">
                  <a:solidFill>
                    <a:srgbClr val="000000"/>
                  </a:solidFill>
                </a:endParaRPr>
              </a:p>
            </p:txBody>
          </p:sp>
          <p:sp>
            <p:nvSpPr>
              <p:cNvPr id="14" name="Rectangle 13"/>
              <p:cNvSpPr/>
              <p:nvPr/>
            </p:nvSpPr>
            <p:spPr>
              <a:xfrm>
                <a:off x="4292703" y="2801627"/>
                <a:ext cx="406193" cy="461665"/>
              </a:xfrm>
              <a:prstGeom prst="rect">
                <a:avLst/>
              </a:prstGeom>
            </p:spPr>
            <p:txBody>
              <a:bodyPr wrap="none">
                <a:spAutoFit/>
              </a:bodyPr>
              <a:lstStyle/>
              <a:p>
                <a:r>
                  <a:rPr lang="en-US" b="1" i="1" dirty="0" smtClean="0">
                    <a:solidFill>
                      <a:srgbClr val="FF0000"/>
                    </a:solidFill>
                    <a:effectLst>
                      <a:outerShdw blurRad="38100" dist="38100" dir="2700000" algn="tl">
                        <a:srgbClr val="DDDDDD"/>
                      </a:outerShdw>
                    </a:effectLst>
                    <a:latin typeface="Helvetica" charset="0"/>
                  </a:rPr>
                  <a:t>2</a:t>
                </a:r>
                <a:endParaRPr lang="en-US" dirty="0"/>
              </a:p>
            </p:txBody>
          </p:sp>
          <p:sp>
            <p:nvSpPr>
              <p:cNvPr id="16" name="Rectangle 15"/>
              <p:cNvSpPr/>
              <p:nvPr/>
            </p:nvSpPr>
            <p:spPr>
              <a:xfrm>
                <a:off x="6121503" y="2801627"/>
                <a:ext cx="406193" cy="461665"/>
              </a:xfrm>
              <a:prstGeom prst="rect">
                <a:avLst/>
              </a:prstGeom>
            </p:spPr>
            <p:txBody>
              <a:bodyPr wrap="none">
                <a:spAutoFit/>
              </a:bodyPr>
              <a:lstStyle/>
              <a:p>
                <a:r>
                  <a:rPr lang="en-US" b="1" i="1" dirty="0" smtClean="0">
                    <a:solidFill>
                      <a:srgbClr val="FF0000"/>
                    </a:solidFill>
                    <a:effectLst>
                      <a:outerShdw blurRad="38100" dist="38100" dir="2700000" algn="tl">
                        <a:srgbClr val="DDDDDD"/>
                      </a:outerShdw>
                    </a:effectLst>
                    <a:latin typeface="Helvetica" charset="0"/>
                  </a:rPr>
                  <a:t>2</a:t>
                </a:r>
                <a:endParaRPr lang="en-US" dirty="0"/>
              </a:p>
            </p:txBody>
          </p:sp>
        </p:grpSp>
        <p:sp>
          <p:nvSpPr>
            <p:cNvPr id="18" name="Rectangle 17"/>
            <p:cNvSpPr/>
            <p:nvPr/>
          </p:nvSpPr>
          <p:spPr>
            <a:xfrm>
              <a:off x="2337007" y="2761128"/>
              <a:ext cx="372180" cy="461665"/>
            </a:xfrm>
            <a:prstGeom prst="rect">
              <a:avLst/>
            </a:prstGeom>
          </p:spPr>
          <p:txBody>
            <a:bodyPr wrap="none">
              <a:spAutoFit/>
            </a:bodyPr>
            <a:lstStyle/>
            <a:p>
              <a:r>
                <a:rPr lang="en-US" b="1" i="1" dirty="0">
                  <a:solidFill>
                    <a:srgbClr val="FF0000"/>
                  </a:solidFill>
                  <a:effectLst>
                    <a:outerShdw blurRad="38100" dist="38100" dir="2700000" algn="tl">
                      <a:srgbClr val="DDDDDD"/>
                    </a:outerShdw>
                  </a:effectLst>
                  <a:latin typeface="Helvetica" charset="0"/>
                </a:rPr>
                <a:t>1</a:t>
              </a:r>
              <a:endParaRPr lang="en-US" dirty="0"/>
            </a:p>
          </p:txBody>
        </p:sp>
      </p:grpSp>
    </p:spTree>
    <p:extLst>
      <p:ext uri="{BB962C8B-B14F-4D97-AF65-F5344CB8AC3E}">
        <p14:creationId xmlns:p14="http://schemas.microsoft.com/office/powerpoint/2010/main" val="7644577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txBox="1">
            <a:spLocks/>
          </p:cNvSpPr>
          <p:nvPr/>
        </p:nvSpPr>
        <p:spPr bwMode="auto">
          <a:xfrm>
            <a:off x="1600200" y="282575"/>
            <a:ext cx="57912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400">
                <a:latin typeface="Calibri" charset="0"/>
              </a:rPr>
              <a:t>Chem 108: Lab</a:t>
            </a:r>
            <a:br>
              <a:rPr lang="en-US" sz="4400">
                <a:latin typeface="Calibri" charset="0"/>
              </a:rPr>
            </a:br>
            <a:r>
              <a:rPr lang="en-US" sz="3200">
                <a:latin typeface="Calibri" charset="0"/>
              </a:rPr>
              <a:t>Part 2: Week 13</a:t>
            </a:r>
          </a:p>
        </p:txBody>
      </p:sp>
      <p:pic>
        <p:nvPicPr>
          <p:cNvPr id="57347" name="Picture 6" descr="Screen Shot 2017-10-30 at 11.04.0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209800"/>
            <a:ext cx="5840413" cy="377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Rectangle 5"/>
          <p:cNvSpPr>
            <a:spLocks noChangeArrowheads="1"/>
          </p:cNvSpPr>
          <p:nvPr/>
        </p:nvSpPr>
        <p:spPr bwMode="auto">
          <a:xfrm>
            <a:off x="76200" y="1747838"/>
            <a:ext cx="91833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solidFill>
                  <a:srgbClr val="FF0000"/>
                </a:solidFill>
              </a:rPr>
              <a:t>To Do </a:t>
            </a:r>
            <a:r>
              <a:rPr lang="en-US" dirty="0" smtClean="0">
                <a:solidFill>
                  <a:srgbClr val="FF0000"/>
                </a:solidFill>
              </a:rPr>
              <a:t>today (</a:t>
            </a:r>
            <a:r>
              <a:rPr lang="en-US" dirty="0">
                <a:solidFill>
                  <a:srgbClr val="FF0000"/>
                </a:solidFill>
              </a:rPr>
              <a:t>individually</a:t>
            </a:r>
            <a:r>
              <a:rPr lang="en-US" dirty="0" smtClean="0">
                <a:solidFill>
                  <a:srgbClr val="FF0000"/>
                </a:solidFill>
              </a:rPr>
              <a:t>); each of you will do a separate unknown.</a:t>
            </a:r>
            <a:endParaRPr lang="en-US" dirty="0">
              <a:solidFill>
                <a:srgbClr val="FF0000"/>
              </a:solidFill>
            </a:endParaRPr>
          </a:p>
        </p:txBody>
      </p:sp>
      <p:sp>
        <p:nvSpPr>
          <p:cNvPr id="5" name="Rectangle 5"/>
          <p:cNvSpPr>
            <a:spLocks noChangeArrowheads="1"/>
          </p:cNvSpPr>
          <p:nvPr/>
        </p:nvSpPr>
        <p:spPr bwMode="auto">
          <a:xfrm>
            <a:off x="36827" y="5791200"/>
            <a:ext cx="903097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dirty="0" smtClean="0">
                <a:solidFill>
                  <a:srgbClr val="FF0000"/>
                </a:solidFill>
              </a:rPr>
              <a:t>Each of you will do a separate unknown. Take an </a:t>
            </a:r>
            <a:r>
              <a:rPr lang="en-US" dirty="0" err="1" smtClean="0">
                <a:solidFill>
                  <a:srgbClr val="FF0000"/>
                </a:solidFill>
              </a:rPr>
              <a:t>erlenmeyer</a:t>
            </a:r>
            <a:r>
              <a:rPr lang="en-US" dirty="0" smtClean="0">
                <a:solidFill>
                  <a:srgbClr val="FF0000"/>
                </a:solidFill>
              </a:rPr>
              <a:t> flask from the gray tub and record its code &amp; the Molarity of Base.</a:t>
            </a:r>
            <a:endParaRPr lang="en-US" dirty="0">
              <a:solidFill>
                <a:srgbClr val="FF0000"/>
              </a:solidFill>
            </a:endParaRPr>
          </a:p>
        </p:txBody>
      </p:sp>
      <p:sp>
        <p:nvSpPr>
          <p:cNvPr id="6" name="TextBox 5"/>
          <p:cNvSpPr txBox="1">
            <a:spLocks noChangeArrowheads="1"/>
          </p:cNvSpPr>
          <p:nvPr/>
        </p:nvSpPr>
        <p:spPr bwMode="auto">
          <a:xfrm>
            <a:off x="228600" y="3352800"/>
            <a:ext cx="175745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600" dirty="0"/>
          </a:p>
          <a:p>
            <a:pPr eaLnBrk="1" hangingPunct="1"/>
            <a:r>
              <a:rPr lang="en-US" sz="1600" i="1" dirty="0">
                <a:solidFill>
                  <a:srgbClr val="008000"/>
                </a:solidFill>
              </a:rPr>
              <a:t>3 trials must be within</a:t>
            </a:r>
          </a:p>
          <a:p>
            <a:pPr eaLnBrk="1" hangingPunct="1"/>
            <a:r>
              <a:rPr lang="en-US" sz="1600" dirty="0"/>
              <a:t>+/- 0.20 </a:t>
            </a:r>
            <a:r>
              <a:rPr lang="en-US" sz="1600" dirty="0" smtClean="0"/>
              <a:t>mL</a:t>
            </a:r>
          </a:p>
          <a:p>
            <a:pPr eaLnBrk="1" hangingPunct="1"/>
            <a:endParaRPr lang="en-US" sz="1600" dirty="0"/>
          </a:p>
          <a:p>
            <a:pPr eaLnBrk="1" hangingPunct="1"/>
            <a:r>
              <a:rPr lang="en-US" sz="1600" dirty="0" smtClean="0"/>
              <a:t>1mL ~ 20 drops</a:t>
            </a:r>
            <a:endParaRPr lang="en-US" sz="1600" dirty="0"/>
          </a:p>
        </p:txBody>
      </p:sp>
      <p:sp>
        <p:nvSpPr>
          <p:cNvPr id="7" name="TextBox 6"/>
          <p:cNvSpPr txBox="1"/>
          <p:nvPr/>
        </p:nvSpPr>
        <p:spPr>
          <a:xfrm>
            <a:off x="5657850" y="2907268"/>
            <a:ext cx="1200150" cy="369332"/>
          </a:xfrm>
          <a:prstGeom prst="rect">
            <a:avLst/>
          </a:prstGeom>
          <a:noFill/>
        </p:spPr>
        <p:txBody>
          <a:bodyPr wrap="square" rtlCol="0">
            <a:spAutoFit/>
          </a:bodyPr>
          <a:lstStyle/>
          <a:p>
            <a:r>
              <a:rPr lang="en-US" sz="1800" dirty="0" smtClean="0"/>
              <a:t>0.2099</a:t>
            </a:r>
            <a:endParaRPr lang="en-US" sz="18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81750</TotalTime>
  <Words>1006</Words>
  <Application>Microsoft Macintosh PowerPoint</Application>
  <PresentationFormat>On-screen Show (4:3)</PresentationFormat>
  <Paragraphs>145</Paragraphs>
  <Slides>14</Slides>
  <Notes>8</Notes>
  <HiddenSlides>0</HiddenSlides>
  <MMClips>2</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Chem 108: Class/ Lab  Week 14: 2019s</vt:lpstr>
      <vt:lpstr>Neutralization Reactions Titration</vt:lpstr>
      <vt:lpstr>Neutralizations / Titrations</vt:lpstr>
      <vt:lpstr>Aqueous Reactions: Neutralization  Net Ionic Equations</vt:lpstr>
      <vt:lpstr>Aqueous Reactions: Neutralization  Net Ionic Equations</vt:lpstr>
      <vt:lpstr>Aqueous Reactions: Neutralization  Salt in this case is a Weak Base</vt:lpstr>
      <vt:lpstr>PowerPoint Presentation</vt:lpstr>
      <vt:lpstr>PowerPoint Presentation</vt:lpstr>
      <vt:lpstr>Unkown Acid Neutralization  Net Ionic Equation/ Calculation</vt:lpstr>
      <vt:lpstr>Unkown Acid Neutralization  Net Ionic Equation/ Calculation</vt:lpstr>
      <vt:lpstr>PowerPoint Presentation</vt:lpstr>
      <vt:lpstr>PowerPoint Presentation</vt:lpstr>
      <vt:lpstr>PowerPoint Presentation</vt:lpstr>
      <vt:lpstr>PowerPoint Presentation</vt:lpstr>
    </vt:vector>
  </TitlesOfParts>
  <Company>dvc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Rusay</dc:creator>
  <cp:keywords/>
  <cp:lastModifiedBy>Ron Rusay</cp:lastModifiedBy>
  <cp:revision>189</cp:revision>
  <cp:lastPrinted>2019-04-25T18:20:09Z</cp:lastPrinted>
  <dcterms:created xsi:type="dcterms:W3CDTF">2017-11-01T03:29:13Z</dcterms:created>
  <dcterms:modified xsi:type="dcterms:W3CDTF">2019-04-26T15:58:20Z</dcterms:modified>
</cp:coreProperties>
</file>